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406" r:id="rId2"/>
    <p:sldId id="407" r:id="rId3"/>
    <p:sldId id="408" r:id="rId4"/>
    <p:sldId id="410" r:id="rId5"/>
    <p:sldId id="409" r:id="rId6"/>
    <p:sldId id="411" r:id="rId7"/>
    <p:sldId id="259" r:id="rId8"/>
    <p:sldId id="257" r:id="rId9"/>
    <p:sldId id="258" r:id="rId10"/>
    <p:sldId id="260" r:id="rId11"/>
    <p:sldId id="261" r:id="rId12"/>
    <p:sldId id="262" r:id="rId13"/>
    <p:sldId id="263" r:id="rId14"/>
    <p:sldId id="264" r:id="rId15"/>
    <p:sldId id="265" r:id="rId16"/>
    <p:sldId id="266" r:id="rId17"/>
    <p:sldId id="267" r:id="rId18"/>
    <p:sldId id="268" r:id="rId19"/>
    <p:sldId id="274" r:id="rId20"/>
    <p:sldId id="269" r:id="rId21"/>
    <p:sldId id="270" r:id="rId22"/>
    <p:sldId id="271" r:id="rId23"/>
    <p:sldId id="272" r:id="rId24"/>
    <p:sldId id="275" r:id="rId25"/>
    <p:sldId id="273" r:id="rId26"/>
    <p:sldId id="277" r:id="rId27"/>
    <p:sldId id="278" r:id="rId28"/>
    <p:sldId id="279" r:id="rId29"/>
    <p:sldId id="280" r:id="rId30"/>
    <p:sldId id="281" r:id="rId31"/>
    <p:sldId id="282" r:id="rId32"/>
    <p:sldId id="283" r:id="rId33"/>
    <p:sldId id="284" r:id="rId34"/>
    <p:sldId id="285" r:id="rId35"/>
    <p:sldId id="286" r:id="rId36"/>
    <p:sldId id="287" r:id="rId37"/>
    <p:sldId id="378" r:id="rId38"/>
    <p:sldId id="289" r:id="rId39"/>
    <p:sldId id="290" r:id="rId40"/>
    <p:sldId id="291" r:id="rId41"/>
    <p:sldId id="292" r:id="rId42"/>
    <p:sldId id="294" r:id="rId43"/>
    <p:sldId id="295" r:id="rId44"/>
    <p:sldId id="296" r:id="rId45"/>
    <p:sldId id="297" r:id="rId46"/>
    <p:sldId id="298" r:id="rId47"/>
    <p:sldId id="303" r:id="rId48"/>
    <p:sldId id="301" r:id="rId49"/>
    <p:sldId id="302"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7" r:id="rId63"/>
    <p:sldId id="318" r:id="rId64"/>
    <p:sldId id="319" r:id="rId65"/>
    <p:sldId id="405" r:id="rId66"/>
    <p:sldId id="320" r:id="rId67"/>
    <p:sldId id="321" r:id="rId68"/>
    <p:sldId id="322" r:id="rId69"/>
    <p:sldId id="323" r:id="rId70"/>
    <p:sldId id="324" r:id="rId71"/>
    <p:sldId id="325" r:id="rId72"/>
    <p:sldId id="326" r:id="rId73"/>
    <p:sldId id="327" r:id="rId74"/>
    <p:sldId id="377" r:id="rId75"/>
    <p:sldId id="328" r:id="rId76"/>
    <p:sldId id="329" r:id="rId77"/>
    <p:sldId id="331" r:id="rId78"/>
    <p:sldId id="332" r:id="rId79"/>
    <p:sldId id="333" r:id="rId80"/>
    <p:sldId id="334" r:id="rId81"/>
    <p:sldId id="335" r:id="rId82"/>
    <p:sldId id="336" r:id="rId83"/>
    <p:sldId id="337" r:id="rId84"/>
    <p:sldId id="381" r:id="rId85"/>
    <p:sldId id="338" r:id="rId86"/>
    <p:sldId id="339" r:id="rId87"/>
    <p:sldId id="340" r:id="rId88"/>
    <p:sldId id="341" r:id="rId89"/>
    <p:sldId id="343" r:id="rId90"/>
    <p:sldId id="344" r:id="rId91"/>
    <p:sldId id="345" r:id="rId92"/>
    <p:sldId id="346" r:id="rId93"/>
    <p:sldId id="347" r:id="rId94"/>
    <p:sldId id="348" r:id="rId95"/>
    <p:sldId id="380" r:id="rId96"/>
    <p:sldId id="349" r:id="rId97"/>
    <p:sldId id="350" r:id="rId98"/>
    <p:sldId id="351" r:id="rId99"/>
    <p:sldId id="352" r:id="rId100"/>
    <p:sldId id="353" r:id="rId101"/>
    <p:sldId id="354" r:id="rId102"/>
    <p:sldId id="355" r:id="rId103"/>
    <p:sldId id="356" r:id="rId104"/>
    <p:sldId id="357" r:id="rId105"/>
    <p:sldId id="358" r:id="rId106"/>
    <p:sldId id="359" r:id="rId107"/>
    <p:sldId id="360" r:id="rId108"/>
    <p:sldId id="361" r:id="rId109"/>
    <p:sldId id="379"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83" r:id="rId125"/>
    <p:sldId id="412" r:id="rId126"/>
    <p:sldId id="384" r:id="rId127"/>
    <p:sldId id="385" r:id="rId128"/>
    <p:sldId id="386" r:id="rId129"/>
    <p:sldId id="387" r:id="rId130"/>
    <p:sldId id="388" r:id="rId131"/>
    <p:sldId id="389" r:id="rId132"/>
    <p:sldId id="390" r:id="rId133"/>
    <p:sldId id="391" r:id="rId134"/>
    <p:sldId id="392" r:id="rId135"/>
    <p:sldId id="393" r:id="rId136"/>
    <p:sldId id="395" r:id="rId137"/>
    <p:sldId id="396" r:id="rId138"/>
    <p:sldId id="397" r:id="rId139"/>
    <p:sldId id="398" r:id="rId140"/>
    <p:sldId id="399" r:id="rId141"/>
    <p:sldId id="400" r:id="rId142"/>
    <p:sldId id="401" r:id="rId143"/>
    <p:sldId id="402" r:id="rId144"/>
    <p:sldId id="404" r:id="rId145"/>
    <p:sldId id="403" r:id="rId146"/>
  </p:sldIdLst>
  <p:sldSz cx="12192000" cy="6858000"/>
  <p:notesSz cx="6858000" cy="9144000"/>
  <p:photoAlbum/>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70" d="100"/>
          <a:sy n="70" d="100"/>
        </p:scale>
        <p:origin x="73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A81839C-7214-4F2F-A511-A7C7996BBFFC}"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0C7557-23B7-49E3-A49F-83EC5B37DAEF}" type="slidenum">
              <a:rPr lang="en-US" smtClean="0"/>
              <a:t>‹#›</a:t>
            </a:fld>
            <a:endParaRPr lang="en-US"/>
          </a:p>
        </p:txBody>
      </p:sp>
    </p:spTree>
    <p:extLst>
      <p:ext uri="{BB962C8B-B14F-4D97-AF65-F5344CB8AC3E}">
        <p14:creationId xmlns:p14="http://schemas.microsoft.com/office/powerpoint/2010/main" val="2784450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81839C-7214-4F2F-A511-A7C7996BBFFC}"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0C7557-23B7-49E3-A49F-83EC5B37DAEF}" type="slidenum">
              <a:rPr lang="en-US" smtClean="0"/>
              <a:t>‹#›</a:t>
            </a:fld>
            <a:endParaRPr lang="en-US"/>
          </a:p>
        </p:txBody>
      </p:sp>
    </p:spTree>
    <p:extLst>
      <p:ext uri="{BB962C8B-B14F-4D97-AF65-F5344CB8AC3E}">
        <p14:creationId xmlns:p14="http://schemas.microsoft.com/office/powerpoint/2010/main" val="2253545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81839C-7214-4F2F-A511-A7C7996BBFFC}"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0C7557-23B7-49E3-A49F-83EC5B37DAEF}" type="slidenum">
              <a:rPr lang="en-US" smtClean="0"/>
              <a:t>‹#›</a:t>
            </a:fld>
            <a:endParaRPr lang="en-US"/>
          </a:p>
        </p:txBody>
      </p:sp>
    </p:spTree>
    <p:extLst>
      <p:ext uri="{BB962C8B-B14F-4D97-AF65-F5344CB8AC3E}">
        <p14:creationId xmlns:p14="http://schemas.microsoft.com/office/powerpoint/2010/main" val="1027554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81839C-7214-4F2F-A511-A7C7996BBFFC}"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0C7557-23B7-49E3-A49F-83EC5B37DAEF}" type="slidenum">
              <a:rPr lang="en-US" smtClean="0"/>
              <a:t>‹#›</a:t>
            </a:fld>
            <a:endParaRPr lang="en-US"/>
          </a:p>
        </p:txBody>
      </p:sp>
    </p:spTree>
    <p:extLst>
      <p:ext uri="{BB962C8B-B14F-4D97-AF65-F5344CB8AC3E}">
        <p14:creationId xmlns:p14="http://schemas.microsoft.com/office/powerpoint/2010/main" val="3744162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A81839C-7214-4F2F-A511-A7C7996BBFFC}"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0C7557-23B7-49E3-A49F-83EC5B37DAEF}" type="slidenum">
              <a:rPr lang="en-US" smtClean="0"/>
              <a:t>‹#›</a:t>
            </a:fld>
            <a:endParaRPr lang="en-US"/>
          </a:p>
        </p:txBody>
      </p:sp>
    </p:spTree>
    <p:extLst>
      <p:ext uri="{BB962C8B-B14F-4D97-AF65-F5344CB8AC3E}">
        <p14:creationId xmlns:p14="http://schemas.microsoft.com/office/powerpoint/2010/main" val="360154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A81839C-7214-4F2F-A511-A7C7996BBFFC}" type="datetimeFigureOut">
              <a:rPr lang="en-US" smtClean="0"/>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0C7557-23B7-49E3-A49F-83EC5B37DAEF}" type="slidenum">
              <a:rPr lang="en-US" smtClean="0"/>
              <a:t>‹#›</a:t>
            </a:fld>
            <a:endParaRPr lang="en-US"/>
          </a:p>
        </p:txBody>
      </p:sp>
    </p:spTree>
    <p:extLst>
      <p:ext uri="{BB962C8B-B14F-4D97-AF65-F5344CB8AC3E}">
        <p14:creationId xmlns:p14="http://schemas.microsoft.com/office/powerpoint/2010/main" val="618295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A81839C-7214-4F2F-A511-A7C7996BBFFC}" type="datetimeFigureOut">
              <a:rPr lang="en-US" smtClean="0"/>
              <a:t>11/5/2022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0C7557-23B7-49E3-A49F-83EC5B37DAEF}" type="slidenum">
              <a:rPr lang="en-US" smtClean="0"/>
              <a:t>‹#›</a:t>
            </a:fld>
            <a:endParaRPr lang="en-US"/>
          </a:p>
        </p:txBody>
      </p:sp>
    </p:spTree>
    <p:extLst>
      <p:ext uri="{BB962C8B-B14F-4D97-AF65-F5344CB8AC3E}">
        <p14:creationId xmlns:p14="http://schemas.microsoft.com/office/powerpoint/2010/main" val="1340705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A81839C-7214-4F2F-A511-A7C7996BBFFC}" type="datetimeFigureOut">
              <a:rPr lang="en-US" smtClean="0"/>
              <a:t>11/5/2022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C7557-23B7-49E3-A49F-83EC5B37DAEF}" type="slidenum">
              <a:rPr lang="en-US" smtClean="0"/>
              <a:t>‹#›</a:t>
            </a:fld>
            <a:endParaRPr lang="en-US"/>
          </a:p>
        </p:txBody>
      </p:sp>
    </p:spTree>
    <p:extLst>
      <p:ext uri="{BB962C8B-B14F-4D97-AF65-F5344CB8AC3E}">
        <p14:creationId xmlns:p14="http://schemas.microsoft.com/office/powerpoint/2010/main" val="2559229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81839C-7214-4F2F-A511-A7C7996BBFFC}" type="datetimeFigureOut">
              <a:rPr lang="en-US" smtClean="0"/>
              <a:t>11/5/2022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0C7557-23B7-49E3-A49F-83EC5B37DAEF}" type="slidenum">
              <a:rPr lang="en-US" smtClean="0"/>
              <a:t>‹#›</a:t>
            </a:fld>
            <a:endParaRPr lang="en-US"/>
          </a:p>
        </p:txBody>
      </p:sp>
    </p:spTree>
    <p:extLst>
      <p:ext uri="{BB962C8B-B14F-4D97-AF65-F5344CB8AC3E}">
        <p14:creationId xmlns:p14="http://schemas.microsoft.com/office/powerpoint/2010/main" val="850319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81839C-7214-4F2F-A511-A7C7996BBFFC}" type="datetimeFigureOut">
              <a:rPr lang="en-US" smtClean="0"/>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0C7557-23B7-49E3-A49F-83EC5B37DAEF}" type="slidenum">
              <a:rPr lang="en-US" smtClean="0"/>
              <a:t>‹#›</a:t>
            </a:fld>
            <a:endParaRPr lang="en-US"/>
          </a:p>
        </p:txBody>
      </p:sp>
    </p:spTree>
    <p:extLst>
      <p:ext uri="{BB962C8B-B14F-4D97-AF65-F5344CB8AC3E}">
        <p14:creationId xmlns:p14="http://schemas.microsoft.com/office/powerpoint/2010/main" val="2299980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81839C-7214-4F2F-A511-A7C7996BBFFC}" type="datetimeFigureOut">
              <a:rPr lang="en-US" smtClean="0"/>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0C7557-23B7-49E3-A49F-83EC5B37DAEF}" type="slidenum">
              <a:rPr lang="en-US" smtClean="0"/>
              <a:t>‹#›</a:t>
            </a:fld>
            <a:endParaRPr lang="en-US"/>
          </a:p>
        </p:txBody>
      </p:sp>
    </p:spTree>
    <p:extLst>
      <p:ext uri="{BB962C8B-B14F-4D97-AF65-F5344CB8AC3E}">
        <p14:creationId xmlns:p14="http://schemas.microsoft.com/office/powerpoint/2010/main" val="1492292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81839C-7214-4F2F-A511-A7C7996BBFFC}" type="datetimeFigureOut">
              <a:rPr lang="en-US" smtClean="0"/>
              <a:t>11/5/2022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0C7557-23B7-49E3-A49F-83EC5B37DAEF}" type="slidenum">
              <a:rPr lang="en-US" smtClean="0"/>
              <a:t>‹#›</a:t>
            </a:fld>
            <a:endParaRPr lang="en-US"/>
          </a:p>
        </p:txBody>
      </p:sp>
    </p:spTree>
    <p:extLst>
      <p:ext uri="{BB962C8B-B14F-4D97-AF65-F5344CB8AC3E}">
        <p14:creationId xmlns:p14="http://schemas.microsoft.com/office/powerpoint/2010/main" val="3784890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921648192"/>
              </p:ext>
            </p:extLst>
          </p:nvPr>
        </p:nvGraphicFramePr>
        <p:xfrm>
          <a:off x="0" y="1433019"/>
          <a:ext cx="12192001" cy="4462813"/>
        </p:xfrm>
        <a:graphic>
          <a:graphicData uri="http://schemas.openxmlformats.org/drawingml/2006/table">
            <a:tbl>
              <a:tblPr>
                <a:tableStyleId>{5C22544A-7EE6-4342-B048-85BDC9FD1C3A}</a:tableStyleId>
              </a:tblPr>
              <a:tblGrid>
                <a:gridCol w="1830305"/>
                <a:gridCol w="1252314"/>
                <a:gridCol w="1348647"/>
                <a:gridCol w="1758056"/>
                <a:gridCol w="1758056"/>
                <a:gridCol w="1589475"/>
                <a:gridCol w="2655148"/>
              </a:tblGrid>
              <a:tr h="630578">
                <a:tc>
                  <a:txBody>
                    <a:bodyPr/>
                    <a:lstStyle/>
                    <a:p>
                      <a:pPr algn="l" fontAlgn="b"/>
                      <a:r>
                        <a:rPr lang="en-US" sz="1100" u="none" strike="noStrike">
                          <a:effectLst/>
                        </a:rPr>
                        <a:t>Material Code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Material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vi-VN" sz="1100" u="none" strike="noStrike">
                          <a:effectLst/>
                        </a:rPr>
                        <a:t>Đơn vị tính</a:t>
                      </a:r>
                      <a:endParaRPr lang="vi-VN"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vi-VN" sz="1100" u="none" strike="noStrike">
                          <a:effectLst/>
                        </a:rPr>
                        <a:t>Số lượng nhập</a:t>
                      </a:r>
                      <a:endParaRPr lang="vi-VN"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vi-VN" sz="1100" u="none" strike="noStrike">
                          <a:effectLst/>
                        </a:rPr>
                        <a:t>Số lượng dùng</a:t>
                      </a:r>
                      <a:endParaRPr lang="vi-VN"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vi-VN" sz="1100" u="none" strike="noStrike">
                          <a:effectLst/>
                        </a:rPr>
                        <a:t>Đơn giá nhập</a:t>
                      </a:r>
                      <a:endParaRPr lang="vi-VN"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Tên Vendor</a:t>
                      </a:r>
                      <a:endParaRPr lang="en-US" sz="1100" b="0" i="0" u="none" strike="noStrike">
                        <a:solidFill>
                          <a:srgbClr val="000000"/>
                        </a:solidFill>
                        <a:effectLst/>
                        <a:latin typeface="Calibri" panose="020F0502020204030204" pitchFamily="34" charset="0"/>
                      </a:endParaRPr>
                    </a:p>
                  </a:txBody>
                  <a:tcPr marL="9525" marR="9525" marT="9525" marB="0" anchor="b"/>
                </a:tc>
              </a:tr>
              <a:tr h="348385">
                <a:tc>
                  <a:txBody>
                    <a:bodyPr/>
                    <a:lstStyle/>
                    <a:p>
                      <a:pPr algn="l" fontAlgn="b"/>
                      <a:r>
                        <a:rPr lang="en-US" sz="1100" u="none" strike="noStrike">
                          <a:effectLst/>
                        </a:rPr>
                        <a:t>WHEAT-20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Wheat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100" u="none" strike="noStrike">
                          <a:effectLst/>
                        </a:rPr>
                        <a:t>kg</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n-US" sz="1100" u="none" strike="noStrike">
                          <a:effectLst/>
                        </a:rPr>
                        <a:t>100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1500$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Cereal Suppliers Ltd</a:t>
                      </a:r>
                      <a:endParaRPr lang="en-US" sz="1100" b="0" i="0" u="none" strike="noStrike">
                        <a:solidFill>
                          <a:srgbClr val="000000"/>
                        </a:solidFill>
                        <a:effectLst/>
                        <a:latin typeface="Calibri" panose="020F0502020204030204" pitchFamily="34" charset="0"/>
                      </a:endParaRPr>
                    </a:p>
                  </a:txBody>
                  <a:tcPr marL="9525" marR="9525" marT="9525" marB="0" anchor="b"/>
                </a:tc>
              </a:tr>
              <a:tr h="348385">
                <a:tc>
                  <a:txBody>
                    <a:bodyPr/>
                    <a:lstStyle/>
                    <a:p>
                      <a:pPr algn="l" fontAlgn="b"/>
                      <a:r>
                        <a:rPr lang="en-US" sz="1100" u="none" strike="noStrike">
                          <a:effectLst/>
                        </a:rPr>
                        <a:t>OATS-20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Oats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100" u="none" strike="noStrike">
                          <a:effectLst/>
                        </a:rPr>
                        <a:t>kg</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n-US" sz="1100" u="none" strike="noStrike">
                          <a:effectLst/>
                        </a:rPr>
                        <a:t>100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15000$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Cereal Suppliers Ltd</a:t>
                      </a:r>
                      <a:endParaRPr lang="en-US" sz="1100" b="0" i="0" u="none" strike="noStrike">
                        <a:solidFill>
                          <a:srgbClr val="000000"/>
                        </a:solidFill>
                        <a:effectLst/>
                        <a:latin typeface="Calibri" panose="020F0502020204030204" pitchFamily="34" charset="0"/>
                      </a:endParaRPr>
                    </a:p>
                  </a:txBody>
                  <a:tcPr marL="9525" marR="9525" marT="9525" marB="0" anchor="b"/>
                </a:tc>
              </a:tr>
              <a:tr h="348385">
                <a:tc>
                  <a:txBody>
                    <a:bodyPr/>
                    <a:lstStyle/>
                    <a:p>
                      <a:pPr algn="l" fontAlgn="b"/>
                      <a:r>
                        <a:rPr lang="en-US" sz="1100" u="none" strike="noStrike">
                          <a:effectLst/>
                        </a:rPr>
                        <a:t>SUGAR-20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Sugar</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100" u="none" strike="noStrike">
                          <a:effectLst/>
                        </a:rPr>
                        <a:t>kg</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n-US" sz="1100" u="none" strike="noStrike">
                          <a:effectLst/>
                        </a:rPr>
                        <a:t>100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1000$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Spices Supplier Ltd</a:t>
                      </a:r>
                      <a:endParaRPr lang="en-US" sz="1100" b="0" i="0" u="none" strike="noStrike">
                        <a:solidFill>
                          <a:srgbClr val="000000"/>
                        </a:solidFill>
                        <a:effectLst/>
                        <a:latin typeface="Calibri" panose="020F0502020204030204" pitchFamily="34" charset="0"/>
                      </a:endParaRPr>
                    </a:p>
                  </a:txBody>
                  <a:tcPr marL="9525" marR="9525" marT="9525" marB="0" anchor="b"/>
                </a:tc>
              </a:tr>
              <a:tr h="348385">
                <a:tc>
                  <a:txBody>
                    <a:bodyPr/>
                    <a:lstStyle/>
                    <a:p>
                      <a:pPr algn="l" fontAlgn="b"/>
                      <a:r>
                        <a:rPr lang="en-US" sz="1100" u="none" strike="noStrike">
                          <a:effectLst/>
                        </a:rPr>
                        <a:t>FLOUR-20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Flour</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100" u="none" strike="noStrike">
                          <a:effectLst/>
                        </a:rPr>
                        <a:t>kg</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n-US" sz="1100" u="none" strike="noStrike">
                          <a:effectLst/>
                        </a:rPr>
                        <a:t>100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1067$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Spices Supplier Ltd</a:t>
                      </a:r>
                      <a:endParaRPr lang="en-US" sz="1100" b="0" i="0" u="none" strike="noStrike">
                        <a:solidFill>
                          <a:srgbClr val="000000"/>
                        </a:solidFill>
                        <a:effectLst/>
                        <a:latin typeface="Calibri" panose="020F0502020204030204" pitchFamily="34" charset="0"/>
                      </a:endParaRPr>
                    </a:p>
                  </a:txBody>
                  <a:tcPr marL="9525" marR="9525" marT="9525" marB="0" anchor="b"/>
                </a:tc>
              </a:tr>
              <a:tr h="348385">
                <a:tc>
                  <a:txBody>
                    <a:bodyPr/>
                    <a:lstStyle/>
                    <a:p>
                      <a:pPr algn="l" fontAlgn="b"/>
                      <a:r>
                        <a:rPr lang="en-US" sz="1100" u="none" strike="noStrike">
                          <a:effectLst/>
                        </a:rPr>
                        <a:t>MILK-20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Milk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n-US" sz="1100" u="none" strike="noStrike">
                          <a:effectLst/>
                        </a:rPr>
                        <a:t>10000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199940$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Beverage Supplier Ltd</a:t>
                      </a:r>
                      <a:endParaRPr lang="en-US" sz="1100" b="0" i="0" u="none" strike="noStrike">
                        <a:solidFill>
                          <a:srgbClr val="000000"/>
                        </a:solidFill>
                        <a:effectLst/>
                        <a:latin typeface="Calibri" panose="020F0502020204030204" pitchFamily="34" charset="0"/>
                      </a:endParaRPr>
                    </a:p>
                  </a:txBody>
                  <a:tcPr marL="9525" marR="9525" marT="9525" marB="0" anchor="b"/>
                </a:tc>
              </a:tr>
              <a:tr h="348385">
                <a:tc>
                  <a:txBody>
                    <a:bodyPr/>
                    <a:lstStyle/>
                    <a:p>
                      <a:pPr algn="l" fontAlgn="b"/>
                      <a:r>
                        <a:rPr lang="en-US" sz="1100" u="none" strike="noStrike">
                          <a:effectLst/>
                        </a:rPr>
                        <a:t>WATER-20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Water</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n-US" sz="1100" u="none" strike="noStrike">
                          <a:effectLst/>
                        </a:rPr>
                        <a:t>10000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50000$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Beverage Supplier Ltd</a:t>
                      </a:r>
                      <a:endParaRPr lang="en-US" sz="1100" b="0" i="0" u="none" strike="noStrike">
                        <a:solidFill>
                          <a:srgbClr val="000000"/>
                        </a:solidFill>
                        <a:effectLst/>
                        <a:latin typeface="Calibri" panose="020F0502020204030204" pitchFamily="34" charset="0"/>
                      </a:endParaRPr>
                    </a:p>
                  </a:txBody>
                  <a:tcPr marL="9525" marR="9525" marT="9525" marB="0" anchor="b"/>
                </a:tc>
              </a:tr>
              <a:tr h="348385">
                <a:tc>
                  <a:txBody>
                    <a:bodyPr/>
                    <a:lstStyle/>
                    <a:p>
                      <a:pPr algn="l" fontAlgn="b"/>
                      <a:r>
                        <a:rPr lang="en-US" sz="1100" u="none" strike="noStrike">
                          <a:effectLst/>
                        </a:rPr>
                        <a:t>OIL-20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Oil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n-US" sz="1100" u="none" strike="noStrike">
                          <a:effectLst/>
                        </a:rPr>
                        <a:t>10000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100000$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Happy Market</a:t>
                      </a:r>
                      <a:endParaRPr lang="en-US" sz="1100" b="0" i="0" u="none" strike="noStrike">
                        <a:solidFill>
                          <a:srgbClr val="000000"/>
                        </a:solidFill>
                        <a:effectLst/>
                        <a:latin typeface="Calibri" panose="020F0502020204030204" pitchFamily="34" charset="0"/>
                      </a:endParaRPr>
                    </a:p>
                  </a:txBody>
                  <a:tcPr marL="9525" marR="9525" marT="9525" marB="0" anchor="b"/>
                </a:tc>
              </a:tr>
              <a:tr h="348385">
                <a:tc>
                  <a:txBody>
                    <a:bodyPr/>
                    <a:lstStyle/>
                    <a:p>
                      <a:pPr algn="l" fontAlgn="b"/>
                      <a:r>
                        <a:rPr lang="en-US" sz="1100" u="none" strike="noStrike">
                          <a:effectLst/>
                        </a:rPr>
                        <a:t>BUTTER-20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Butter</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100" u="none" strike="noStrike">
                          <a:effectLst/>
                        </a:rPr>
                        <a:t>unit</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n-US" sz="1100" u="none" strike="noStrike">
                          <a:effectLst/>
                        </a:rPr>
                        <a:t>100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1500$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Happy Market</a:t>
                      </a:r>
                      <a:endParaRPr lang="en-US" sz="1100" b="0" i="0" u="none" strike="noStrike">
                        <a:solidFill>
                          <a:srgbClr val="000000"/>
                        </a:solidFill>
                        <a:effectLst/>
                        <a:latin typeface="Calibri" panose="020F0502020204030204" pitchFamily="34" charset="0"/>
                      </a:endParaRPr>
                    </a:p>
                  </a:txBody>
                  <a:tcPr marL="9525" marR="9525" marT="9525" marB="0" anchor="b"/>
                </a:tc>
              </a:tr>
              <a:tr h="348385">
                <a:tc>
                  <a:txBody>
                    <a:bodyPr/>
                    <a:lstStyle/>
                    <a:p>
                      <a:pPr algn="l" fontAlgn="b"/>
                      <a:r>
                        <a:rPr lang="en-US" sz="1100" u="none" strike="noStrike">
                          <a:effectLst/>
                        </a:rPr>
                        <a:t>EGG-20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Egg</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100" u="none" strike="noStrike">
                          <a:effectLst/>
                        </a:rPr>
                        <a:t>unit</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n-US" sz="1100" u="none" strike="noStrike">
                          <a:effectLst/>
                        </a:rPr>
                        <a:t>100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1000$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Happy Market</a:t>
                      </a:r>
                      <a:endParaRPr lang="en-US" sz="1100" b="0" i="0" u="none" strike="noStrike">
                        <a:solidFill>
                          <a:srgbClr val="000000"/>
                        </a:solidFill>
                        <a:effectLst/>
                        <a:latin typeface="Calibri" panose="020F0502020204030204" pitchFamily="34" charset="0"/>
                      </a:endParaRPr>
                    </a:p>
                  </a:txBody>
                  <a:tcPr marL="9525" marR="9525" marT="9525" marB="0" anchor="b"/>
                </a:tc>
              </a:tr>
              <a:tr h="348385">
                <a:tc>
                  <a:txBody>
                    <a:bodyPr/>
                    <a:lstStyle/>
                    <a:p>
                      <a:pPr algn="l" fontAlgn="b"/>
                      <a:r>
                        <a:rPr lang="en-US" sz="1100" u="none" strike="noStrike">
                          <a:effectLst/>
                        </a:rPr>
                        <a:t>PACKAGING-20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Packaging</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100" u="none" strike="noStrike">
                          <a:effectLst/>
                        </a:rPr>
                        <a:t>unit</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n-US" sz="1100" u="none" strike="noStrike">
                          <a:effectLst/>
                        </a:rPr>
                        <a:t>10000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200000$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Packaging Supplier Ltd</a:t>
                      </a:r>
                      <a:endParaRPr lang="en-US" sz="1100" b="0" i="0" u="none" strike="noStrike">
                        <a:solidFill>
                          <a:srgbClr val="000000"/>
                        </a:solidFill>
                        <a:effectLst/>
                        <a:latin typeface="Calibri" panose="020F0502020204030204" pitchFamily="34" charset="0"/>
                      </a:endParaRPr>
                    </a:p>
                  </a:txBody>
                  <a:tcPr marL="9525" marR="9525" marT="9525" marB="0" anchor="b"/>
                </a:tc>
              </a:tr>
              <a:tr h="348385">
                <a:tc>
                  <a:txBody>
                    <a:bodyPr/>
                    <a:lstStyle/>
                    <a:p>
                      <a:pPr algn="l" fontAlgn="b"/>
                      <a:r>
                        <a:rPr lang="en-US" sz="1100" u="none" strike="noStrike">
                          <a:effectLst/>
                        </a:rPr>
                        <a:t>GAS-20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Gas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100" u="none" strike="noStrike">
                          <a:effectLst/>
                        </a:rPr>
                        <a:t>kg</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n-US" sz="1100" u="none" strike="noStrike">
                          <a:effectLst/>
                        </a:rPr>
                        <a:t>100000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3000000$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err="1">
                          <a:effectLst/>
                        </a:rPr>
                        <a:t>Petrolimex</a:t>
                      </a:r>
                      <a:endParaRPr lang="en-US" sz="1100" b="0" i="0" u="none" strike="noStrike" dirty="0">
                        <a:solidFill>
                          <a:srgbClr val="000000"/>
                        </a:solidFill>
                        <a:effectLst/>
                        <a:latin typeface="Calibri" panose="020F0502020204030204" pitchFamily="34" charset="0"/>
                      </a:endParaRPr>
                    </a:p>
                  </a:txBody>
                  <a:tcPr marL="9525" marR="9525" marT="9525" marB="0" anchor="b"/>
                </a:tc>
              </a:tr>
            </a:tbl>
          </a:graphicData>
        </a:graphic>
      </p:graphicFrame>
      <p:sp>
        <p:nvSpPr>
          <p:cNvPr id="4" name="TextBox 3"/>
          <p:cNvSpPr txBox="1"/>
          <p:nvPr/>
        </p:nvSpPr>
        <p:spPr>
          <a:xfrm>
            <a:off x="3630305" y="709685"/>
            <a:ext cx="4315605" cy="400110"/>
          </a:xfrm>
          <a:prstGeom prst="rect">
            <a:avLst/>
          </a:prstGeom>
          <a:noFill/>
        </p:spPr>
        <p:txBody>
          <a:bodyPr wrap="none" rtlCol="0">
            <a:spAutoFit/>
          </a:bodyPr>
          <a:lstStyle/>
          <a:p>
            <a:r>
              <a:rPr lang="en-US" sz="2000" dirty="0" smtClean="0">
                <a:latin typeface="Times New Roman" panose="02020603050405020304" pitchFamily="18" charset="0"/>
                <a:cs typeface="Times New Roman" panose="02020603050405020304" pitchFamily="18" charset="0"/>
              </a:rPr>
              <a:t>Bill of Material for Chocolate Bar – 45g</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5981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4019"/>
          <p:cNvPicPr>
            <a:picLocks noGrp="1" noChangeAspect="1"/>
          </p:cNvPicPr>
          <p:nvPr isPhoto="1"/>
        </p:nvPicPr>
        <p:blipFill rotWithShape="1">
          <a:blip r:embed="rId2">
            <a:lum/>
            <a:extLst>
              <a:ext uri="{28A0092B-C50C-407E-A947-70E740481C1C}">
                <a14:useLocalDpi xmlns:a14="http://schemas.microsoft.com/office/drawing/2010/main" val="0"/>
              </a:ext>
            </a:extLst>
          </a:blip>
          <a:srcRect b="5075"/>
          <a:stretch/>
        </p:blipFill>
        <p:spPr>
          <a:xfrm>
            <a:off x="23813" y="0"/>
            <a:ext cx="12144375" cy="6509982"/>
          </a:xfrm>
          <a:prstGeom prst="rect">
            <a:avLst/>
          </a:prstGeom>
          <a:noFill/>
          <a:ln>
            <a:noFill/>
          </a:ln>
        </p:spPr>
      </p:pic>
      <p:sp>
        <p:nvSpPr>
          <p:cNvPr id="3" name="Frame 2"/>
          <p:cNvSpPr/>
          <p:nvPr/>
        </p:nvSpPr>
        <p:spPr>
          <a:xfrm>
            <a:off x="4210368" y="2016124"/>
            <a:ext cx="2850832" cy="866776"/>
          </a:xfrm>
          <a:prstGeom prst="frame">
            <a:avLst>
              <a:gd name="adj1" fmla="val 803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rame 4"/>
          <p:cNvSpPr/>
          <p:nvPr/>
        </p:nvSpPr>
        <p:spPr>
          <a:xfrm>
            <a:off x="4670584" y="2995612"/>
            <a:ext cx="5514816" cy="2211388"/>
          </a:xfrm>
          <a:prstGeom prst="frame">
            <a:avLst>
              <a:gd name="adj1" fmla="val 286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ectangle 5"/>
          <p:cNvSpPr/>
          <p:nvPr/>
        </p:nvSpPr>
        <p:spPr>
          <a:xfrm>
            <a:off x="23813" y="4831307"/>
            <a:ext cx="3398293" cy="111267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Must fill Name and decide this Vendor is a Individual or a Company</a:t>
            </a:r>
          </a:p>
          <a:p>
            <a:pPr algn="ctr"/>
            <a:r>
              <a:rPr lang="en-US" dirty="0" smtClean="0"/>
              <a:t>2/ Fill out the other information</a:t>
            </a:r>
          </a:p>
        </p:txBody>
      </p:sp>
      <p:sp>
        <p:nvSpPr>
          <p:cNvPr id="7" name="Rectangle 6"/>
          <p:cNvSpPr/>
          <p:nvPr/>
        </p:nvSpPr>
        <p:spPr>
          <a:xfrm>
            <a:off x="4892722" y="5640255"/>
            <a:ext cx="3398293" cy="84940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Check the Sales &amp; Purchase tab</a:t>
            </a:r>
          </a:p>
          <a:p>
            <a:pPr algn="ctr"/>
            <a:r>
              <a:rPr lang="en-US" dirty="0" smtClean="0"/>
              <a:t>2/ Check the Invoice</a:t>
            </a:r>
            <a:endParaRPr lang="en-US" dirty="0"/>
          </a:p>
        </p:txBody>
      </p:sp>
    </p:spTree>
    <p:extLst>
      <p:ext uri="{BB962C8B-B14F-4D97-AF65-F5344CB8AC3E}">
        <p14:creationId xmlns:p14="http://schemas.microsoft.com/office/powerpoint/2010/main" val="376027218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493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943100" y="0"/>
            <a:ext cx="8304213" cy="6858000"/>
          </a:xfrm>
          <a:prstGeom prst="rect">
            <a:avLst/>
          </a:prstGeom>
          <a:noFill/>
          <a:ln>
            <a:noFill/>
          </a:ln>
        </p:spPr>
      </p:pic>
      <p:sp>
        <p:nvSpPr>
          <p:cNvPr id="3" name="Rectangle 2"/>
          <p:cNvSpPr/>
          <p:nvPr/>
        </p:nvSpPr>
        <p:spPr>
          <a:xfrm>
            <a:off x="6095206" y="2198191"/>
            <a:ext cx="4969302"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Checking the Billing Address and Shipping Address of our public customer</a:t>
            </a:r>
            <a:endParaRPr lang="en-US" sz="1500" dirty="0"/>
          </a:p>
        </p:txBody>
      </p:sp>
    </p:spTree>
    <p:extLst>
      <p:ext uri="{BB962C8B-B14F-4D97-AF65-F5344CB8AC3E}">
        <p14:creationId xmlns:p14="http://schemas.microsoft.com/office/powerpoint/2010/main" val="351588089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495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01725"/>
            <a:ext cx="12192000" cy="4654550"/>
          </a:xfrm>
          <a:prstGeom prst="rect">
            <a:avLst/>
          </a:prstGeom>
          <a:noFill/>
          <a:ln>
            <a:noFill/>
          </a:ln>
        </p:spPr>
      </p:pic>
      <p:sp>
        <p:nvSpPr>
          <p:cNvPr id="3" name="Frame 2"/>
          <p:cNvSpPr/>
          <p:nvPr/>
        </p:nvSpPr>
        <p:spPr>
          <a:xfrm>
            <a:off x="0" y="2975213"/>
            <a:ext cx="3125337" cy="1173706"/>
          </a:xfrm>
          <a:prstGeom prst="frame">
            <a:avLst>
              <a:gd name="adj1" fmla="val 553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787020" y="4502221"/>
            <a:ext cx="4969302"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A customer is created and they have a new transaction</a:t>
            </a:r>
            <a:endParaRPr lang="en-US" sz="1500" dirty="0"/>
          </a:p>
        </p:txBody>
      </p:sp>
    </p:spTree>
    <p:extLst>
      <p:ext uri="{BB962C8B-B14F-4D97-AF65-F5344CB8AC3E}">
        <p14:creationId xmlns:p14="http://schemas.microsoft.com/office/powerpoint/2010/main" val="314434507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500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00025" y="0"/>
            <a:ext cx="11791950" cy="6858000"/>
          </a:xfrm>
          <a:prstGeom prst="rect">
            <a:avLst/>
          </a:prstGeom>
          <a:noFill/>
          <a:ln>
            <a:noFill/>
          </a:ln>
        </p:spPr>
      </p:pic>
    </p:spTree>
    <p:extLst>
      <p:ext uri="{BB962C8B-B14F-4D97-AF65-F5344CB8AC3E}">
        <p14:creationId xmlns:p14="http://schemas.microsoft.com/office/powerpoint/2010/main" val="418087317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503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7313"/>
            <a:ext cx="12192000" cy="6681787"/>
          </a:xfrm>
          <a:prstGeom prst="rect">
            <a:avLst/>
          </a:prstGeom>
          <a:noFill/>
          <a:ln>
            <a:noFill/>
          </a:ln>
        </p:spPr>
      </p:pic>
      <p:sp>
        <p:nvSpPr>
          <p:cNvPr id="3" name="Frame 2"/>
          <p:cNvSpPr/>
          <p:nvPr/>
        </p:nvSpPr>
        <p:spPr>
          <a:xfrm>
            <a:off x="0" y="5063320"/>
            <a:ext cx="4162567" cy="1173707"/>
          </a:xfrm>
          <a:prstGeom prst="frame">
            <a:avLst>
              <a:gd name="adj1" fmla="val 553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705133" y="3428206"/>
            <a:ext cx="4969302"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This is the final page, thank you the customer for purchasing</a:t>
            </a:r>
          </a:p>
          <a:p>
            <a:pPr algn="ctr"/>
            <a:r>
              <a:rPr lang="en-US" sz="1500" dirty="0" smtClean="0"/>
              <a:t>2/ Notice Payment Information is pending, we will handle this</a:t>
            </a:r>
            <a:endParaRPr lang="en-US" sz="1500" dirty="0"/>
          </a:p>
        </p:txBody>
      </p:sp>
    </p:spTree>
    <p:extLst>
      <p:ext uri="{BB962C8B-B14F-4D97-AF65-F5344CB8AC3E}">
        <p14:creationId xmlns:p14="http://schemas.microsoft.com/office/powerpoint/2010/main" val="87043156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511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095500"/>
            <a:ext cx="12192000" cy="2665413"/>
          </a:xfrm>
          <a:prstGeom prst="rect">
            <a:avLst/>
          </a:prstGeom>
          <a:noFill/>
          <a:ln>
            <a:noFill/>
          </a:ln>
        </p:spPr>
      </p:pic>
      <p:sp>
        <p:nvSpPr>
          <p:cNvPr id="3" name="Frame 2"/>
          <p:cNvSpPr/>
          <p:nvPr/>
        </p:nvSpPr>
        <p:spPr>
          <a:xfrm>
            <a:off x="0" y="2095499"/>
            <a:ext cx="12192000" cy="1575749"/>
          </a:xfrm>
          <a:prstGeom prst="frame">
            <a:avLst>
              <a:gd name="adj1" fmla="val 553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206388" y="1005834"/>
            <a:ext cx="4969302"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In this, we see status is Quotation Sent</a:t>
            </a:r>
            <a:endParaRPr lang="en-US" sz="1500" dirty="0"/>
          </a:p>
        </p:txBody>
      </p:sp>
    </p:spTree>
    <p:extLst>
      <p:ext uri="{BB962C8B-B14F-4D97-AF65-F5344CB8AC3E}">
        <p14:creationId xmlns:p14="http://schemas.microsoft.com/office/powerpoint/2010/main" val="249537787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515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01625"/>
            <a:ext cx="12192000" cy="6254750"/>
          </a:xfrm>
          <a:prstGeom prst="rect">
            <a:avLst/>
          </a:prstGeom>
          <a:noFill/>
          <a:ln>
            <a:noFill/>
          </a:ln>
        </p:spPr>
      </p:pic>
      <p:sp>
        <p:nvSpPr>
          <p:cNvPr id="3" name="Rectangle 2"/>
          <p:cNvSpPr/>
          <p:nvPr/>
        </p:nvSpPr>
        <p:spPr>
          <a:xfrm>
            <a:off x="2975211" y="451277"/>
            <a:ext cx="4773683"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From Quotation to Sales Order</a:t>
            </a:r>
            <a:endParaRPr lang="en-US" sz="1500" dirty="0"/>
          </a:p>
        </p:txBody>
      </p:sp>
    </p:spTree>
    <p:extLst>
      <p:ext uri="{BB962C8B-B14F-4D97-AF65-F5344CB8AC3E}">
        <p14:creationId xmlns:p14="http://schemas.microsoft.com/office/powerpoint/2010/main" val="102293382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521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87338"/>
            <a:ext cx="12192000" cy="6281737"/>
          </a:xfrm>
          <a:prstGeom prst="rect">
            <a:avLst/>
          </a:prstGeom>
          <a:noFill/>
          <a:ln>
            <a:noFill/>
          </a:ln>
        </p:spPr>
      </p:pic>
      <p:sp>
        <p:nvSpPr>
          <p:cNvPr id="3" name="Frame 2"/>
          <p:cNvSpPr/>
          <p:nvPr/>
        </p:nvSpPr>
        <p:spPr>
          <a:xfrm>
            <a:off x="10304060" y="955344"/>
            <a:ext cx="1887940" cy="504966"/>
          </a:xfrm>
          <a:prstGeom prst="frame">
            <a:avLst>
              <a:gd name="adj1" fmla="val 1634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611349" y="504968"/>
            <a:ext cx="4969302"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After we register payment and the status is now Paid</a:t>
            </a:r>
            <a:endParaRPr lang="en-US" sz="1500" dirty="0"/>
          </a:p>
        </p:txBody>
      </p:sp>
    </p:spTree>
    <p:extLst>
      <p:ext uri="{BB962C8B-B14F-4D97-AF65-F5344CB8AC3E}">
        <p14:creationId xmlns:p14="http://schemas.microsoft.com/office/powerpoint/2010/main" val="58373392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524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5400"/>
            <a:ext cx="12192000" cy="6807200"/>
          </a:xfrm>
          <a:prstGeom prst="rect">
            <a:avLst/>
          </a:prstGeom>
          <a:noFill/>
          <a:ln>
            <a:noFill/>
          </a:ln>
        </p:spPr>
      </p:pic>
      <p:sp>
        <p:nvSpPr>
          <p:cNvPr id="3" name="Frame 2"/>
          <p:cNvSpPr/>
          <p:nvPr/>
        </p:nvSpPr>
        <p:spPr>
          <a:xfrm>
            <a:off x="-95535" y="4339989"/>
            <a:ext cx="9348717" cy="1965278"/>
          </a:xfrm>
          <a:prstGeom prst="frame">
            <a:avLst>
              <a:gd name="adj1" fmla="val 553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592239" y="2978624"/>
            <a:ext cx="4969302"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Payment information is now updated to Done</a:t>
            </a:r>
            <a:endParaRPr lang="en-US" sz="1500" dirty="0"/>
          </a:p>
        </p:txBody>
      </p:sp>
    </p:spTree>
    <p:extLst>
      <p:ext uri="{BB962C8B-B14F-4D97-AF65-F5344CB8AC3E}">
        <p14:creationId xmlns:p14="http://schemas.microsoft.com/office/powerpoint/2010/main" val="347238008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552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990600"/>
            <a:ext cx="12192000" cy="4876800"/>
          </a:xfrm>
          <a:prstGeom prst="rect">
            <a:avLst/>
          </a:prstGeom>
          <a:noFill/>
          <a:ln>
            <a:noFill/>
          </a:ln>
        </p:spPr>
      </p:pic>
      <p:sp>
        <p:nvSpPr>
          <p:cNvPr id="3" name="Frame 2"/>
          <p:cNvSpPr/>
          <p:nvPr/>
        </p:nvSpPr>
        <p:spPr>
          <a:xfrm>
            <a:off x="3302758" y="1856096"/>
            <a:ext cx="3411941" cy="1132764"/>
          </a:xfrm>
          <a:prstGeom prst="frame">
            <a:avLst>
              <a:gd name="adj1" fmla="val 553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524077" y="3527378"/>
            <a:ext cx="4969302"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Our Oats Bar is now reduced to 2 units</a:t>
            </a:r>
            <a:endParaRPr lang="en-US" sz="1500" dirty="0"/>
          </a:p>
        </p:txBody>
      </p:sp>
    </p:spTree>
    <p:extLst>
      <p:ext uri="{BB962C8B-B14F-4D97-AF65-F5344CB8AC3E}">
        <p14:creationId xmlns:p14="http://schemas.microsoft.com/office/powerpoint/2010/main" val="351128648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07837" y="2756849"/>
            <a:ext cx="7861447" cy="861774"/>
          </a:xfrm>
          <a:prstGeom prst="rect">
            <a:avLst/>
          </a:prstGeom>
          <a:noFill/>
        </p:spPr>
        <p:txBody>
          <a:bodyPr wrap="none" rtlCol="0">
            <a:spAutoFit/>
          </a:bodyPr>
          <a:lstStyle/>
          <a:p>
            <a:r>
              <a:rPr lang="en-US" sz="5000" dirty="0" smtClean="0">
                <a:latin typeface="Times New Roman" panose="02020603050405020304" pitchFamily="18" charset="0"/>
                <a:cs typeface="Times New Roman" panose="02020603050405020304" pitchFamily="18" charset="0"/>
              </a:rPr>
              <a:t>Sales Order via Point of Sales</a:t>
            </a:r>
            <a:endParaRPr lang="en-US" sz="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81220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403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3813" y="0"/>
            <a:ext cx="12144375" cy="6858000"/>
          </a:xfrm>
          <a:prstGeom prst="rect">
            <a:avLst/>
          </a:prstGeom>
          <a:noFill/>
          <a:ln>
            <a:noFill/>
          </a:ln>
        </p:spPr>
      </p:pic>
      <p:sp>
        <p:nvSpPr>
          <p:cNvPr id="3" name="Frame 2"/>
          <p:cNvSpPr/>
          <p:nvPr/>
        </p:nvSpPr>
        <p:spPr>
          <a:xfrm>
            <a:off x="6731000" y="3848100"/>
            <a:ext cx="3390900" cy="1282700"/>
          </a:xfrm>
          <a:prstGeom prst="frame">
            <a:avLst>
              <a:gd name="adj1" fmla="val 1177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rame 3"/>
          <p:cNvSpPr/>
          <p:nvPr/>
        </p:nvSpPr>
        <p:spPr>
          <a:xfrm>
            <a:off x="5765800" y="3365500"/>
            <a:ext cx="1308100" cy="482600"/>
          </a:xfrm>
          <a:prstGeom prst="frame">
            <a:avLst>
              <a:gd name="adj1" fmla="val 781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0" y="4489450"/>
            <a:ext cx="3398293" cy="84940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Within the Sales &amp; Purchase tab check under Purchase as Is a Vendor</a:t>
            </a:r>
            <a:endParaRPr lang="en-US" dirty="0"/>
          </a:p>
        </p:txBody>
      </p:sp>
    </p:spTree>
    <p:extLst>
      <p:ext uri="{BB962C8B-B14F-4D97-AF65-F5344CB8AC3E}">
        <p14:creationId xmlns:p14="http://schemas.microsoft.com/office/powerpoint/2010/main" val="82570220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554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31825"/>
            <a:ext cx="12192000" cy="5592763"/>
          </a:xfrm>
          <a:prstGeom prst="rect">
            <a:avLst/>
          </a:prstGeom>
          <a:noFill/>
          <a:ln>
            <a:noFill/>
          </a:ln>
        </p:spPr>
      </p:pic>
      <p:sp>
        <p:nvSpPr>
          <p:cNvPr id="3" name="Rectangle 2"/>
          <p:cNvSpPr/>
          <p:nvPr/>
        </p:nvSpPr>
        <p:spPr>
          <a:xfrm>
            <a:off x="3038901" y="2375612"/>
            <a:ext cx="4969302"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Install POS</a:t>
            </a:r>
            <a:endParaRPr lang="en-US" sz="1500" dirty="0"/>
          </a:p>
        </p:txBody>
      </p:sp>
    </p:spTree>
    <p:extLst>
      <p:ext uri="{BB962C8B-B14F-4D97-AF65-F5344CB8AC3E}">
        <p14:creationId xmlns:p14="http://schemas.microsoft.com/office/powerpoint/2010/main" val="241110251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561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35013"/>
            <a:ext cx="12192000" cy="5387975"/>
          </a:xfrm>
          <a:prstGeom prst="rect">
            <a:avLst/>
          </a:prstGeom>
          <a:noFill/>
          <a:ln>
            <a:noFill/>
          </a:ln>
        </p:spPr>
      </p:pic>
      <p:sp>
        <p:nvSpPr>
          <p:cNvPr id="3" name="Frame 2"/>
          <p:cNvSpPr/>
          <p:nvPr/>
        </p:nvSpPr>
        <p:spPr>
          <a:xfrm>
            <a:off x="1746913" y="1337481"/>
            <a:ext cx="5308980" cy="1965278"/>
          </a:xfrm>
          <a:prstGeom prst="frame">
            <a:avLst>
              <a:gd name="adj1" fmla="val 553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465695" y="3562967"/>
            <a:ext cx="4969302"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Create new session for the cashier</a:t>
            </a:r>
            <a:endParaRPr lang="en-US" sz="1500" dirty="0"/>
          </a:p>
        </p:txBody>
      </p:sp>
    </p:spTree>
    <p:extLst>
      <p:ext uri="{BB962C8B-B14F-4D97-AF65-F5344CB8AC3E}">
        <p14:creationId xmlns:p14="http://schemas.microsoft.com/office/powerpoint/2010/main" val="285371492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574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06425"/>
            <a:ext cx="12192000" cy="5643563"/>
          </a:xfrm>
          <a:prstGeom prst="rect">
            <a:avLst/>
          </a:prstGeom>
          <a:noFill/>
          <a:ln>
            <a:noFill/>
          </a:ln>
        </p:spPr>
      </p:pic>
      <p:sp>
        <p:nvSpPr>
          <p:cNvPr id="3" name="Rectangle 2"/>
          <p:cNvSpPr/>
          <p:nvPr/>
        </p:nvSpPr>
        <p:spPr>
          <a:xfrm>
            <a:off x="3611349" y="2866931"/>
            <a:ext cx="4969302"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Register Payment to turn the invoice into Paid status</a:t>
            </a:r>
            <a:endParaRPr lang="en-US" sz="1500" dirty="0"/>
          </a:p>
        </p:txBody>
      </p:sp>
    </p:spTree>
    <p:extLst>
      <p:ext uri="{BB962C8B-B14F-4D97-AF65-F5344CB8AC3E}">
        <p14:creationId xmlns:p14="http://schemas.microsoft.com/office/powerpoint/2010/main" val="97513163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580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11188"/>
            <a:ext cx="12192000" cy="5634037"/>
          </a:xfrm>
          <a:prstGeom prst="rect">
            <a:avLst/>
          </a:prstGeom>
          <a:noFill/>
          <a:ln>
            <a:noFill/>
          </a:ln>
        </p:spPr>
      </p:pic>
      <p:sp>
        <p:nvSpPr>
          <p:cNvPr id="3" name="Frame 2"/>
          <p:cNvSpPr/>
          <p:nvPr/>
        </p:nvSpPr>
        <p:spPr>
          <a:xfrm>
            <a:off x="0" y="968991"/>
            <a:ext cx="9348716" cy="1692322"/>
          </a:xfrm>
          <a:prstGeom prst="frame">
            <a:avLst>
              <a:gd name="adj1" fmla="val 553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ame 3"/>
          <p:cNvSpPr/>
          <p:nvPr/>
        </p:nvSpPr>
        <p:spPr>
          <a:xfrm>
            <a:off x="1" y="4279947"/>
            <a:ext cx="1842448" cy="1965278"/>
          </a:xfrm>
          <a:prstGeom prst="frame">
            <a:avLst>
              <a:gd name="adj1" fmla="val 553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966191" y="3102141"/>
            <a:ext cx="4969302"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The cashier choose the product, select the customer and choose payment</a:t>
            </a:r>
            <a:endParaRPr lang="en-US" sz="1500" dirty="0"/>
          </a:p>
        </p:txBody>
      </p:sp>
    </p:spTree>
    <p:extLst>
      <p:ext uri="{BB962C8B-B14F-4D97-AF65-F5344CB8AC3E}">
        <p14:creationId xmlns:p14="http://schemas.microsoft.com/office/powerpoint/2010/main" val="61398504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583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17538"/>
            <a:ext cx="12192000" cy="5622925"/>
          </a:xfrm>
          <a:prstGeom prst="rect">
            <a:avLst/>
          </a:prstGeom>
          <a:noFill/>
          <a:ln>
            <a:noFill/>
          </a:ln>
        </p:spPr>
      </p:pic>
      <p:sp>
        <p:nvSpPr>
          <p:cNvPr id="3" name="Frame 2"/>
          <p:cNvSpPr/>
          <p:nvPr/>
        </p:nvSpPr>
        <p:spPr>
          <a:xfrm>
            <a:off x="4722123" y="1463722"/>
            <a:ext cx="5377219" cy="1183944"/>
          </a:xfrm>
          <a:prstGeom prst="frame">
            <a:avLst>
              <a:gd name="adj1" fmla="val 553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54000" y="2812340"/>
            <a:ext cx="4277057"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Customer gives cash and Cashier into and return change back to the Customer </a:t>
            </a:r>
            <a:endParaRPr lang="en-US" sz="1500" dirty="0"/>
          </a:p>
        </p:txBody>
      </p:sp>
    </p:spTree>
    <p:extLst>
      <p:ext uri="{BB962C8B-B14F-4D97-AF65-F5344CB8AC3E}">
        <p14:creationId xmlns:p14="http://schemas.microsoft.com/office/powerpoint/2010/main" val="56034639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584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06425"/>
            <a:ext cx="12192000" cy="5643563"/>
          </a:xfrm>
          <a:prstGeom prst="rect">
            <a:avLst/>
          </a:prstGeom>
          <a:noFill/>
          <a:ln>
            <a:noFill/>
          </a:ln>
        </p:spPr>
      </p:pic>
    </p:spTree>
    <p:extLst>
      <p:ext uri="{BB962C8B-B14F-4D97-AF65-F5344CB8AC3E}">
        <p14:creationId xmlns:p14="http://schemas.microsoft.com/office/powerpoint/2010/main" val="223235996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590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06425"/>
            <a:ext cx="12192000" cy="5643563"/>
          </a:xfrm>
          <a:prstGeom prst="rect">
            <a:avLst/>
          </a:prstGeom>
          <a:noFill/>
          <a:ln>
            <a:noFill/>
          </a:ln>
        </p:spPr>
      </p:pic>
      <p:sp>
        <p:nvSpPr>
          <p:cNvPr id="3" name="Rectangle 2"/>
          <p:cNvSpPr/>
          <p:nvPr/>
        </p:nvSpPr>
        <p:spPr>
          <a:xfrm>
            <a:off x="3957471" y="2977830"/>
            <a:ext cx="4277057"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This is the next customer and the process repeated until the Cashier end their session</a:t>
            </a:r>
            <a:endParaRPr lang="en-US" sz="1500" dirty="0"/>
          </a:p>
        </p:txBody>
      </p:sp>
    </p:spTree>
    <p:extLst>
      <p:ext uri="{BB962C8B-B14F-4D97-AF65-F5344CB8AC3E}">
        <p14:creationId xmlns:p14="http://schemas.microsoft.com/office/powerpoint/2010/main" val="56449283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591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15950"/>
            <a:ext cx="12192000" cy="5624513"/>
          </a:xfrm>
          <a:prstGeom prst="rect">
            <a:avLst/>
          </a:prstGeom>
          <a:noFill/>
          <a:ln>
            <a:noFill/>
          </a:ln>
        </p:spPr>
      </p:pic>
    </p:spTree>
    <p:extLst>
      <p:ext uri="{BB962C8B-B14F-4D97-AF65-F5344CB8AC3E}">
        <p14:creationId xmlns:p14="http://schemas.microsoft.com/office/powerpoint/2010/main" val="368053527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59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04838"/>
            <a:ext cx="12192000" cy="5646737"/>
          </a:xfrm>
          <a:prstGeom prst="rect">
            <a:avLst/>
          </a:prstGeom>
          <a:noFill/>
          <a:ln>
            <a:noFill/>
          </a:ln>
        </p:spPr>
      </p:pic>
    </p:spTree>
    <p:extLst>
      <p:ext uri="{BB962C8B-B14F-4D97-AF65-F5344CB8AC3E}">
        <p14:creationId xmlns:p14="http://schemas.microsoft.com/office/powerpoint/2010/main" val="386982626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3000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178050"/>
            <a:ext cx="12192000" cy="2501900"/>
          </a:xfrm>
          <a:prstGeom prst="rect">
            <a:avLst/>
          </a:prstGeom>
          <a:noFill/>
          <a:ln>
            <a:noFill/>
          </a:ln>
        </p:spPr>
      </p:pic>
      <p:sp>
        <p:nvSpPr>
          <p:cNvPr id="3" name="Frame 2"/>
          <p:cNvSpPr/>
          <p:nvPr/>
        </p:nvSpPr>
        <p:spPr>
          <a:xfrm>
            <a:off x="1692321" y="3043451"/>
            <a:ext cx="9894628" cy="1050877"/>
          </a:xfrm>
          <a:prstGeom prst="frame">
            <a:avLst>
              <a:gd name="adj1" fmla="val 813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260221" y="4509353"/>
            <a:ext cx="4277057"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Here is the order of the Cashier process</a:t>
            </a:r>
            <a:endParaRPr lang="en-US" sz="1500" dirty="0"/>
          </a:p>
        </p:txBody>
      </p:sp>
    </p:spTree>
    <p:extLst>
      <p:ext uri="{BB962C8B-B14F-4D97-AF65-F5344CB8AC3E}">
        <p14:creationId xmlns:p14="http://schemas.microsoft.com/office/powerpoint/2010/main" val="27002281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404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3813" y="0"/>
            <a:ext cx="12144375" cy="6858000"/>
          </a:xfrm>
          <a:prstGeom prst="rect">
            <a:avLst/>
          </a:prstGeom>
          <a:noFill/>
          <a:ln>
            <a:noFill/>
          </a:ln>
        </p:spPr>
      </p:pic>
      <p:sp>
        <p:nvSpPr>
          <p:cNvPr id="3" name="Frame 2"/>
          <p:cNvSpPr/>
          <p:nvPr/>
        </p:nvSpPr>
        <p:spPr>
          <a:xfrm>
            <a:off x="6819900" y="3848100"/>
            <a:ext cx="3227387" cy="889000"/>
          </a:xfrm>
          <a:prstGeom prst="frame">
            <a:avLst>
              <a:gd name="adj1" fmla="val 781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rame 3"/>
          <p:cNvSpPr/>
          <p:nvPr/>
        </p:nvSpPr>
        <p:spPr>
          <a:xfrm>
            <a:off x="3492500" y="3962400"/>
            <a:ext cx="3238500" cy="774700"/>
          </a:xfrm>
          <a:prstGeom prst="frame">
            <a:avLst>
              <a:gd name="adj1" fmla="val 682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rame 4"/>
          <p:cNvSpPr/>
          <p:nvPr/>
        </p:nvSpPr>
        <p:spPr>
          <a:xfrm>
            <a:off x="6731000" y="3302000"/>
            <a:ext cx="1244600" cy="533400"/>
          </a:xfrm>
          <a:prstGeom prst="frame">
            <a:avLst>
              <a:gd name="adj1" fmla="val 1177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ectangle 5"/>
          <p:cNvSpPr/>
          <p:nvPr/>
        </p:nvSpPr>
        <p:spPr>
          <a:xfrm>
            <a:off x="94207" y="4737100"/>
            <a:ext cx="3398293" cy="106044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In Invoicing tab, choose for both Sale &gt; Customer Payment Terms and Purchase &gt; Vendor Payment Terms as 15 days</a:t>
            </a:r>
            <a:endParaRPr lang="en-US" dirty="0"/>
          </a:p>
        </p:txBody>
      </p:sp>
    </p:spTree>
    <p:extLst>
      <p:ext uri="{BB962C8B-B14F-4D97-AF65-F5344CB8AC3E}">
        <p14:creationId xmlns:p14="http://schemas.microsoft.com/office/powerpoint/2010/main" val="87054991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3002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15950"/>
            <a:ext cx="12192000" cy="5624513"/>
          </a:xfrm>
          <a:prstGeom prst="rect">
            <a:avLst/>
          </a:prstGeom>
          <a:noFill/>
          <a:ln>
            <a:noFill/>
          </a:ln>
        </p:spPr>
      </p:pic>
      <p:sp>
        <p:nvSpPr>
          <p:cNvPr id="3" name="Frame 2"/>
          <p:cNvSpPr/>
          <p:nvPr/>
        </p:nvSpPr>
        <p:spPr>
          <a:xfrm>
            <a:off x="3480178" y="3739487"/>
            <a:ext cx="6960359" cy="1023582"/>
          </a:xfrm>
          <a:prstGeom prst="frame">
            <a:avLst>
              <a:gd name="adj1" fmla="val 820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ame 3"/>
          <p:cNvSpPr/>
          <p:nvPr/>
        </p:nvSpPr>
        <p:spPr>
          <a:xfrm>
            <a:off x="1801505" y="1380699"/>
            <a:ext cx="2620370" cy="543635"/>
          </a:xfrm>
          <a:prstGeom prst="frame">
            <a:avLst>
              <a:gd name="adj1" fmla="val 1573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525750" y="930323"/>
            <a:ext cx="4277057"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This is end the process and post the entries</a:t>
            </a:r>
            <a:endParaRPr lang="en-US" sz="1500" dirty="0"/>
          </a:p>
        </p:txBody>
      </p:sp>
    </p:spTree>
    <p:extLst>
      <p:ext uri="{BB962C8B-B14F-4D97-AF65-F5344CB8AC3E}">
        <p14:creationId xmlns:p14="http://schemas.microsoft.com/office/powerpoint/2010/main" val="5880084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3004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36588"/>
            <a:ext cx="12192000" cy="5584825"/>
          </a:xfrm>
          <a:prstGeom prst="rect">
            <a:avLst/>
          </a:prstGeom>
          <a:noFill/>
          <a:ln>
            <a:noFill/>
          </a:ln>
        </p:spPr>
      </p:pic>
      <p:sp>
        <p:nvSpPr>
          <p:cNvPr id="3" name="Frame 2"/>
          <p:cNvSpPr/>
          <p:nvPr/>
        </p:nvSpPr>
        <p:spPr>
          <a:xfrm>
            <a:off x="8475260" y="1433014"/>
            <a:ext cx="3716740" cy="464025"/>
          </a:xfrm>
          <a:prstGeom prst="frame">
            <a:avLst>
              <a:gd name="adj1" fmla="val 1702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1366956"/>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3010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824038"/>
            <a:ext cx="12192000" cy="3208337"/>
          </a:xfrm>
          <a:prstGeom prst="rect">
            <a:avLst/>
          </a:prstGeom>
          <a:noFill/>
          <a:ln>
            <a:noFill/>
          </a:ln>
        </p:spPr>
      </p:pic>
      <p:sp>
        <p:nvSpPr>
          <p:cNvPr id="3" name="Frame 2"/>
          <p:cNvSpPr/>
          <p:nvPr/>
        </p:nvSpPr>
        <p:spPr>
          <a:xfrm>
            <a:off x="0" y="2916415"/>
            <a:ext cx="12192000" cy="2115960"/>
          </a:xfrm>
          <a:prstGeom prst="frame">
            <a:avLst>
              <a:gd name="adj1" fmla="val 4978"/>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857009" y="5500949"/>
            <a:ext cx="4277057"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This is the process include the customer and the </a:t>
            </a:r>
            <a:r>
              <a:rPr lang="en-US" sz="1500" dirty="0" err="1" smtClean="0"/>
              <a:t>totol</a:t>
            </a:r>
            <a:r>
              <a:rPr lang="en-US" sz="1500" dirty="0" smtClean="0"/>
              <a:t> bill of the Cashier session</a:t>
            </a:r>
            <a:endParaRPr lang="en-US" sz="1500" dirty="0"/>
          </a:p>
        </p:txBody>
      </p:sp>
    </p:spTree>
    <p:extLst>
      <p:ext uri="{BB962C8B-B14F-4D97-AF65-F5344CB8AC3E}">
        <p14:creationId xmlns:p14="http://schemas.microsoft.com/office/powerpoint/2010/main" val="178540653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3023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876425"/>
            <a:ext cx="12192000" cy="3103563"/>
          </a:xfrm>
          <a:prstGeom prst="rect">
            <a:avLst/>
          </a:prstGeom>
          <a:noFill/>
          <a:ln>
            <a:noFill/>
          </a:ln>
        </p:spPr>
      </p:pic>
    </p:spTree>
    <p:extLst>
      <p:ext uri="{BB962C8B-B14F-4D97-AF65-F5344CB8AC3E}">
        <p14:creationId xmlns:p14="http://schemas.microsoft.com/office/powerpoint/2010/main" val="733503088"/>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82046" y="2538485"/>
            <a:ext cx="3961341" cy="861774"/>
          </a:xfrm>
          <a:prstGeom prst="rect">
            <a:avLst/>
          </a:prstGeom>
          <a:noFill/>
        </p:spPr>
        <p:txBody>
          <a:bodyPr wrap="none" rtlCol="0">
            <a:spAutoFit/>
          </a:bodyPr>
          <a:lstStyle/>
          <a:p>
            <a:r>
              <a:rPr lang="en-US" sz="5000" dirty="0" smtClean="0">
                <a:latin typeface="Times New Roman" panose="02020603050405020304" pitchFamily="18" charset="0"/>
                <a:cs typeface="Times New Roman" panose="02020603050405020304" pitchFamily="18" charset="0"/>
              </a:rPr>
              <a:t>Make to Order</a:t>
            </a:r>
            <a:endParaRPr lang="en-US" sz="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439292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4696" y="682388"/>
            <a:ext cx="10571184" cy="5478423"/>
          </a:xfrm>
          <a:prstGeom prst="rect">
            <a:avLst/>
          </a:prstGeom>
          <a:noFill/>
        </p:spPr>
        <p:txBody>
          <a:bodyPr wrap="square" rtlCol="0">
            <a:spAutoFit/>
          </a:bodyPr>
          <a:lstStyle/>
          <a:p>
            <a:r>
              <a:rPr lang="en-US" sz="2500" dirty="0" smtClean="0">
                <a:latin typeface="Times New Roman" panose="02020603050405020304" pitchFamily="18" charset="0"/>
                <a:cs typeface="Times New Roman" panose="02020603050405020304" pitchFamily="18" charset="0"/>
              </a:rPr>
              <a:t>The University of Chicago wants to order about 1 unit worth of Oats bar - 40g</a:t>
            </a:r>
          </a:p>
          <a:p>
            <a:r>
              <a:rPr lang="en-US" sz="2500" dirty="0" smtClean="0">
                <a:latin typeface="Times New Roman" panose="02020603050405020304" pitchFamily="18" charset="0"/>
                <a:cs typeface="Times New Roman" panose="02020603050405020304" pitchFamily="18" charset="0"/>
              </a:rPr>
              <a:t> </a:t>
            </a:r>
          </a:p>
          <a:p>
            <a:r>
              <a:rPr lang="en-US" sz="2500" dirty="0" smtClean="0">
                <a:latin typeface="Times New Roman" panose="02020603050405020304" pitchFamily="18" charset="0"/>
                <a:cs typeface="Times New Roman" panose="02020603050405020304" pitchFamily="18" charset="0"/>
              </a:rPr>
              <a:t>Operations: </a:t>
            </a:r>
          </a:p>
          <a:p>
            <a:r>
              <a:rPr lang="en-US" sz="2500" dirty="0" smtClean="0">
                <a:latin typeface="Times New Roman" panose="02020603050405020304" pitchFamily="18" charset="0"/>
                <a:cs typeface="Times New Roman" panose="02020603050405020304" pitchFamily="18" charset="0"/>
              </a:rPr>
              <a:t>	University of Chicago contacts Fitter </a:t>
            </a:r>
            <a:r>
              <a:rPr lang="en-US" sz="2500" dirty="0" err="1" smtClean="0">
                <a:latin typeface="Times New Roman" panose="02020603050405020304" pitchFamily="18" charset="0"/>
                <a:cs typeface="Times New Roman" panose="02020603050405020304" pitchFamily="18" charset="0"/>
              </a:rPr>
              <a:t>Snacker</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argree</a:t>
            </a:r>
            <a:r>
              <a:rPr lang="en-US" sz="2500" dirty="0" smtClean="0">
                <a:latin typeface="Times New Roman" panose="02020603050405020304" pitchFamily="18" charset="0"/>
                <a:cs typeface="Times New Roman" panose="02020603050405020304" pitchFamily="18" charset="0"/>
              </a:rPr>
              <a:t> on the amount of Oats Bar that University of Chicago need</a:t>
            </a:r>
          </a:p>
          <a:p>
            <a:r>
              <a:rPr lang="en-US" sz="2500" dirty="0">
                <a:latin typeface="Times New Roman" panose="02020603050405020304" pitchFamily="18" charset="0"/>
                <a:cs typeface="Times New Roman" panose="02020603050405020304" pitchFamily="18" charset="0"/>
              </a:rPr>
              <a:t>	</a:t>
            </a:r>
            <a:r>
              <a:rPr lang="en-US" sz="2500" dirty="0" smtClean="0">
                <a:latin typeface="Times New Roman" panose="02020603050405020304" pitchFamily="18" charset="0"/>
                <a:cs typeface="Times New Roman" panose="02020603050405020304" pitchFamily="18" charset="0"/>
              </a:rPr>
              <a:t>Fitter </a:t>
            </a:r>
            <a:r>
              <a:rPr lang="en-US" sz="2500" dirty="0" err="1" smtClean="0">
                <a:latin typeface="Times New Roman" panose="02020603050405020304" pitchFamily="18" charset="0"/>
                <a:cs typeface="Times New Roman" panose="02020603050405020304" pitchFamily="18" charset="0"/>
              </a:rPr>
              <a:t>Snacker</a:t>
            </a:r>
            <a:r>
              <a:rPr lang="en-US" sz="2500" dirty="0" smtClean="0">
                <a:latin typeface="Times New Roman" panose="02020603050405020304" pitchFamily="18" charset="0"/>
                <a:cs typeface="Times New Roman" panose="02020603050405020304" pitchFamily="18" charset="0"/>
              </a:rPr>
              <a:t> plans the BOM and orders the materials</a:t>
            </a:r>
          </a:p>
          <a:p>
            <a:r>
              <a:rPr lang="en-US" sz="2500" dirty="0">
                <a:latin typeface="Times New Roman" panose="02020603050405020304" pitchFamily="18" charset="0"/>
                <a:cs typeface="Times New Roman" panose="02020603050405020304" pitchFamily="18" charset="0"/>
              </a:rPr>
              <a:t>	</a:t>
            </a:r>
            <a:r>
              <a:rPr lang="en-US" sz="2500" dirty="0" smtClean="0">
                <a:latin typeface="Times New Roman" panose="02020603050405020304" pitchFamily="18" charset="0"/>
                <a:cs typeface="Times New Roman" panose="02020603050405020304" pitchFamily="18" charset="0"/>
              </a:rPr>
              <a:t>Fitter </a:t>
            </a:r>
            <a:r>
              <a:rPr lang="en-US" sz="2500" dirty="0" err="1" smtClean="0">
                <a:latin typeface="Times New Roman" panose="02020603050405020304" pitchFamily="18" charset="0"/>
                <a:cs typeface="Times New Roman" panose="02020603050405020304" pitchFamily="18" charset="0"/>
              </a:rPr>
              <a:t>Snacker</a:t>
            </a:r>
            <a:r>
              <a:rPr lang="en-US" sz="2500" dirty="0" smtClean="0">
                <a:latin typeface="Times New Roman" panose="02020603050405020304" pitchFamily="18" charset="0"/>
                <a:cs typeface="Times New Roman" panose="02020603050405020304" pitchFamily="18" charset="0"/>
              </a:rPr>
              <a:t> paid the vendors</a:t>
            </a:r>
          </a:p>
          <a:p>
            <a:r>
              <a:rPr lang="en-US" sz="2500" dirty="0">
                <a:latin typeface="Times New Roman" panose="02020603050405020304" pitchFamily="18" charset="0"/>
                <a:cs typeface="Times New Roman" panose="02020603050405020304" pitchFamily="18" charset="0"/>
              </a:rPr>
              <a:t>	</a:t>
            </a:r>
            <a:r>
              <a:rPr lang="en-US" sz="2500" dirty="0" smtClean="0">
                <a:latin typeface="Times New Roman" panose="02020603050405020304" pitchFamily="18" charset="0"/>
                <a:cs typeface="Times New Roman" panose="02020603050405020304" pitchFamily="18" charset="0"/>
              </a:rPr>
              <a:t>Fitter </a:t>
            </a:r>
            <a:r>
              <a:rPr lang="en-US" sz="2500" dirty="0" err="1" smtClean="0">
                <a:latin typeface="Times New Roman" panose="02020603050405020304" pitchFamily="18" charset="0"/>
                <a:cs typeface="Times New Roman" panose="02020603050405020304" pitchFamily="18" charset="0"/>
              </a:rPr>
              <a:t>Snacker</a:t>
            </a:r>
            <a:r>
              <a:rPr lang="en-US" sz="2500" dirty="0" smtClean="0">
                <a:latin typeface="Times New Roman" panose="02020603050405020304" pitchFamily="18" charset="0"/>
                <a:cs typeface="Times New Roman" panose="02020603050405020304" pitchFamily="18" charset="0"/>
              </a:rPr>
              <a:t> receives the materials</a:t>
            </a:r>
          </a:p>
          <a:p>
            <a:r>
              <a:rPr lang="en-US" sz="2500" dirty="0">
                <a:latin typeface="Times New Roman" panose="02020603050405020304" pitchFamily="18" charset="0"/>
                <a:cs typeface="Times New Roman" panose="02020603050405020304" pitchFamily="18" charset="0"/>
              </a:rPr>
              <a:t>	</a:t>
            </a:r>
            <a:r>
              <a:rPr lang="en-US" sz="2500" dirty="0" smtClean="0">
                <a:latin typeface="Times New Roman" panose="02020603050405020304" pitchFamily="18" charset="0"/>
                <a:cs typeface="Times New Roman" panose="02020603050405020304" pitchFamily="18" charset="0"/>
              </a:rPr>
              <a:t>Fitter </a:t>
            </a:r>
            <a:r>
              <a:rPr lang="en-US" sz="2500" dirty="0" err="1" smtClean="0">
                <a:latin typeface="Times New Roman" panose="02020603050405020304" pitchFamily="18" charset="0"/>
                <a:cs typeface="Times New Roman" panose="02020603050405020304" pitchFamily="18" charset="0"/>
              </a:rPr>
              <a:t>Snacker</a:t>
            </a:r>
            <a:r>
              <a:rPr lang="en-US" sz="2500" dirty="0" smtClean="0">
                <a:latin typeface="Times New Roman" panose="02020603050405020304" pitchFamily="18" charset="0"/>
                <a:cs typeface="Times New Roman" panose="02020603050405020304" pitchFamily="18" charset="0"/>
              </a:rPr>
              <a:t> manufactures products based on the BOM</a:t>
            </a:r>
          </a:p>
          <a:p>
            <a:r>
              <a:rPr lang="en-US" sz="2500" dirty="0">
                <a:latin typeface="Times New Roman" panose="02020603050405020304" pitchFamily="18" charset="0"/>
                <a:cs typeface="Times New Roman" panose="02020603050405020304" pitchFamily="18" charset="0"/>
              </a:rPr>
              <a:t>	</a:t>
            </a:r>
            <a:r>
              <a:rPr lang="en-US" sz="2500" dirty="0" smtClean="0">
                <a:latin typeface="Times New Roman" panose="02020603050405020304" pitchFamily="18" charset="0"/>
                <a:cs typeface="Times New Roman" panose="02020603050405020304" pitchFamily="18" charset="0"/>
              </a:rPr>
              <a:t>Fitter </a:t>
            </a:r>
            <a:r>
              <a:rPr lang="en-US" sz="2500" dirty="0" err="1" smtClean="0">
                <a:latin typeface="Times New Roman" panose="02020603050405020304" pitchFamily="18" charset="0"/>
                <a:cs typeface="Times New Roman" panose="02020603050405020304" pitchFamily="18" charset="0"/>
              </a:rPr>
              <a:t>Snacker</a:t>
            </a:r>
            <a:r>
              <a:rPr lang="en-US" sz="2500" dirty="0" smtClean="0">
                <a:latin typeface="Times New Roman" panose="02020603050405020304" pitchFamily="18" charset="0"/>
                <a:cs typeface="Times New Roman" panose="02020603050405020304" pitchFamily="18" charset="0"/>
              </a:rPr>
              <a:t> informs the University of Chicago</a:t>
            </a:r>
          </a:p>
          <a:p>
            <a:r>
              <a:rPr lang="en-US" sz="2500" dirty="0">
                <a:latin typeface="Times New Roman" panose="02020603050405020304" pitchFamily="18" charset="0"/>
                <a:cs typeface="Times New Roman" panose="02020603050405020304" pitchFamily="18" charset="0"/>
              </a:rPr>
              <a:t>	</a:t>
            </a:r>
            <a:r>
              <a:rPr lang="en-US" sz="2500" dirty="0" smtClean="0">
                <a:latin typeface="Times New Roman" panose="02020603050405020304" pitchFamily="18" charset="0"/>
                <a:cs typeface="Times New Roman" panose="02020603050405020304" pitchFamily="18" charset="0"/>
              </a:rPr>
              <a:t>Fitter </a:t>
            </a:r>
            <a:r>
              <a:rPr lang="en-US" sz="2500" dirty="0" err="1" smtClean="0">
                <a:latin typeface="Times New Roman" panose="02020603050405020304" pitchFamily="18" charset="0"/>
                <a:cs typeface="Times New Roman" panose="02020603050405020304" pitchFamily="18" charset="0"/>
              </a:rPr>
              <a:t>Snacker</a:t>
            </a:r>
            <a:r>
              <a:rPr lang="en-US" sz="2500" dirty="0" smtClean="0">
                <a:latin typeface="Times New Roman" panose="02020603050405020304" pitchFamily="18" charset="0"/>
                <a:cs typeface="Times New Roman" panose="02020603050405020304" pitchFamily="18" charset="0"/>
              </a:rPr>
              <a:t> delivers 1 unit of Oats Bar to University of Chicago</a:t>
            </a:r>
          </a:p>
          <a:p>
            <a:r>
              <a:rPr lang="en-US" sz="2500" dirty="0">
                <a:latin typeface="Times New Roman" panose="02020603050405020304" pitchFamily="18" charset="0"/>
                <a:cs typeface="Times New Roman" panose="02020603050405020304" pitchFamily="18" charset="0"/>
              </a:rPr>
              <a:t>	</a:t>
            </a:r>
            <a:r>
              <a:rPr lang="en-US" sz="2500" dirty="0" smtClean="0">
                <a:latin typeface="Times New Roman" panose="02020603050405020304" pitchFamily="18" charset="0"/>
                <a:cs typeface="Times New Roman" panose="02020603050405020304" pitchFamily="18" charset="0"/>
              </a:rPr>
              <a:t>Fitter </a:t>
            </a:r>
            <a:r>
              <a:rPr lang="en-US" sz="2500" dirty="0" err="1" smtClean="0">
                <a:latin typeface="Times New Roman" panose="02020603050405020304" pitchFamily="18" charset="0"/>
                <a:cs typeface="Times New Roman" panose="02020603050405020304" pitchFamily="18" charset="0"/>
              </a:rPr>
              <a:t>Snacker</a:t>
            </a:r>
            <a:r>
              <a:rPr lang="en-US" sz="2500" dirty="0" smtClean="0">
                <a:latin typeface="Times New Roman" panose="02020603050405020304" pitchFamily="18" charset="0"/>
                <a:cs typeface="Times New Roman" panose="02020603050405020304" pitchFamily="18" charset="0"/>
              </a:rPr>
              <a:t> creates invoice for University of Chicago</a:t>
            </a:r>
          </a:p>
          <a:p>
            <a:r>
              <a:rPr lang="en-US" sz="2500" dirty="0">
                <a:latin typeface="Times New Roman" panose="02020603050405020304" pitchFamily="18" charset="0"/>
                <a:cs typeface="Times New Roman" panose="02020603050405020304" pitchFamily="18" charset="0"/>
              </a:rPr>
              <a:t>	</a:t>
            </a:r>
            <a:r>
              <a:rPr lang="en-US" sz="2500" dirty="0" smtClean="0">
                <a:latin typeface="Times New Roman" panose="02020603050405020304" pitchFamily="18" charset="0"/>
                <a:cs typeface="Times New Roman" panose="02020603050405020304" pitchFamily="18" charset="0"/>
              </a:rPr>
              <a:t>Fitter </a:t>
            </a:r>
            <a:r>
              <a:rPr lang="en-US" sz="2500" dirty="0" err="1" smtClean="0">
                <a:latin typeface="Times New Roman" panose="02020603050405020304" pitchFamily="18" charset="0"/>
                <a:cs typeface="Times New Roman" panose="02020603050405020304" pitchFamily="18" charset="0"/>
              </a:rPr>
              <a:t>Snacker</a:t>
            </a:r>
            <a:r>
              <a:rPr lang="en-US" sz="2500" dirty="0" smtClean="0">
                <a:latin typeface="Times New Roman" panose="02020603050405020304" pitchFamily="18" charset="0"/>
                <a:cs typeface="Times New Roman" panose="02020603050405020304" pitchFamily="18" charset="0"/>
              </a:rPr>
              <a:t> register payment for University of Chicago</a:t>
            </a:r>
          </a:p>
          <a:p>
            <a:r>
              <a:rPr lang="en-US" sz="2500" dirty="0">
                <a:latin typeface="Times New Roman" panose="02020603050405020304" pitchFamily="18" charset="0"/>
                <a:cs typeface="Times New Roman" panose="02020603050405020304" pitchFamily="18" charset="0"/>
              </a:rPr>
              <a:t>	</a:t>
            </a:r>
            <a:r>
              <a:rPr lang="en-US" sz="2500" dirty="0" smtClean="0">
                <a:latin typeface="Times New Roman" panose="02020603050405020304" pitchFamily="18" charset="0"/>
                <a:cs typeface="Times New Roman" panose="02020603050405020304" pitchFamily="18" charset="0"/>
              </a:rPr>
              <a:t>Fitter </a:t>
            </a:r>
            <a:r>
              <a:rPr lang="en-US" sz="2500" dirty="0" err="1" smtClean="0">
                <a:latin typeface="Times New Roman" panose="02020603050405020304" pitchFamily="18" charset="0"/>
                <a:cs typeface="Times New Roman" panose="02020603050405020304" pitchFamily="18" charset="0"/>
              </a:rPr>
              <a:t>Snacker</a:t>
            </a:r>
            <a:r>
              <a:rPr lang="en-US" sz="2500" dirty="0" smtClean="0">
                <a:latin typeface="Times New Roman" panose="02020603050405020304" pitchFamily="18" charset="0"/>
                <a:cs typeface="Times New Roman" panose="02020603050405020304" pitchFamily="18" charset="0"/>
              </a:rPr>
              <a:t> saves University of Chicago information</a:t>
            </a:r>
            <a:endParaRPr lang="en-US"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144315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5 00080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15950"/>
            <a:ext cx="12192000" cy="5624513"/>
          </a:xfrm>
          <a:prstGeom prst="rect">
            <a:avLst/>
          </a:prstGeom>
          <a:noFill/>
          <a:ln>
            <a:noFill/>
          </a:ln>
        </p:spPr>
      </p:pic>
      <p:sp>
        <p:nvSpPr>
          <p:cNvPr id="3" name="Rectangle 2"/>
          <p:cNvSpPr/>
          <p:nvPr/>
        </p:nvSpPr>
        <p:spPr>
          <a:xfrm>
            <a:off x="5672161" y="4682084"/>
            <a:ext cx="4277057"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Check the make to order to turn on make to order</a:t>
            </a:r>
            <a:endParaRPr lang="en-US" sz="1500" dirty="0"/>
          </a:p>
        </p:txBody>
      </p:sp>
    </p:spTree>
    <p:extLst>
      <p:ext uri="{BB962C8B-B14F-4D97-AF65-F5344CB8AC3E}">
        <p14:creationId xmlns:p14="http://schemas.microsoft.com/office/powerpoint/2010/main" val="110582935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5 00085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09600"/>
            <a:ext cx="12192000" cy="5637213"/>
          </a:xfrm>
          <a:prstGeom prst="rect">
            <a:avLst/>
          </a:prstGeom>
          <a:noFill/>
          <a:ln>
            <a:noFill/>
          </a:ln>
        </p:spPr>
      </p:pic>
      <p:sp>
        <p:nvSpPr>
          <p:cNvPr id="3" name="Rectangle 2"/>
          <p:cNvSpPr/>
          <p:nvPr/>
        </p:nvSpPr>
        <p:spPr>
          <a:xfrm>
            <a:off x="4675875" y="942597"/>
            <a:ext cx="4277057"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Create the Quotation</a:t>
            </a:r>
            <a:endParaRPr lang="en-US" sz="1500" dirty="0"/>
          </a:p>
        </p:txBody>
      </p:sp>
    </p:spTree>
    <p:extLst>
      <p:ext uri="{BB962C8B-B14F-4D97-AF65-F5344CB8AC3E}">
        <p14:creationId xmlns:p14="http://schemas.microsoft.com/office/powerpoint/2010/main" val="361017565"/>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5 00091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22300"/>
            <a:ext cx="12192000" cy="5611813"/>
          </a:xfrm>
          <a:prstGeom prst="rect">
            <a:avLst/>
          </a:prstGeom>
          <a:noFill/>
          <a:ln>
            <a:noFill/>
          </a:ln>
        </p:spPr>
      </p:pic>
      <p:sp>
        <p:nvSpPr>
          <p:cNvPr id="3" name="Rectangle 2"/>
          <p:cNvSpPr/>
          <p:nvPr/>
        </p:nvSpPr>
        <p:spPr>
          <a:xfrm>
            <a:off x="5003421" y="1051779"/>
            <a:ext cx="4277057"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From Quotation to Sales Order</a:t>
            </a:r>
            <a:endParaRPr lang="en-US" sz="1500" dirty="0"/>
          </a:p>
        </p:txBody>
      </p:sp>
    </p:spTree>
    <p:extLst>
      <p:ext uri="{BB962C8B-B14F-4D97-AF65-F5344CB8AC3E}">
        <p14:creationId xmlns:p14="http://schemas.microsoft.com/office/powerpoint/2010/main" val="20377392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5 00092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22300"/>
            <a:ext cx="12192000" cy="5611813"/>
          </a:xfrm>
          <a:prstGeom prst="rect">
            <a:avLst/>
          </a:prstGeom>
          <a:noFill/>
          <a:ln>
            <a:noFill/>
          </a:ln>
        </p:spPr>
      </p:pic>
      <p:sp>
        <p:nvSpPr>
          <p:cNvPr id="3" name="Rectangle 2"/>
          <p:cNvSpPr/>
          <p:nvPr/>
        </p:nvSpPr>
        <p:spPr>
          <a:xfrm>
            <a:off x="4416567" y="928949"/>
            <a:ext cx="3471839"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The Sales Order has waiting another operation, this only created when the make to order is checked for a product</a:t>
            </a:r>
            <a:endParaRPr lang="en-US" sz="1500" dirty="0"/>
          </a:p>
        </p:txBody>
      </p:sp>
      <p:sp>
        <p:nvSpPr>
          <p:cNvPr id="4" name="Frame 3"/>
          <p:cNvSpPr/>
          <p:nvPr/>
        </p:nvSpPr>
        <p:spPr>
          <a:xfrm>
            <a:off x="8516203" y="1379325"/>
            <a:ext cx="2256430" cy="487671"/>
          </a:xfrm>
          <a:prstGeom prst="frame">
            <a:avLst>
              <a:gd name="adj1" fmla="val 1337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9005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411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8900"/>
            <a:ext cx="12192000" cy="6680200"/>
          </a:xfrm>
          <a:prstGeom prst="rect">
            <a:avLst/>
          </a:prstGeom>
          <a:noFill/>
          <a:ln>
            <a:noFill/>
          </a:ln>
        </p:spPr>
      </p:pic>
      <p:sp>
        <p:nvSpPr>
          <p:cNvPr id="3" name="Frame 2"/>
          <p:cNvSpPr/>
          <p:nvPr/>
        </p:nvSpPr>
        <p:spPr>
          <a:xfrm>
            <a:off x="88900" y="88900"/>
            <a:ext cx="4991100" cy="1676400"/>
          </a:xfrm>
          <a:prstGeom prst="frame">
            <a:avLst>
              <a:gd name="adj1" fmla="val 571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rame 3"/>
          <p:cNvSpPr/>
          <p:nvPr/>
        </p:nvSpPr>
        <p:spPr>
          <a:xfrm>
            <a:off x="88900" y="2120900"/>
            <a:ext cx="4991100" cy="1676400"/>
          </a:xfrm>
          <a:prstGeom prst="frame">
            <a:avLst>
              <a:gd name="adj1" fmla="val 571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rame 4"/>
          <p:cNvSpPr/>
          <p:nvPr/>
        </p:nvSpPr>
        <p:spPr>
          <a:xfrm>
            <a:off x="5969000" y="2120900"/>
            <a:ext cx="4991100" cy="1943100"/>
          </a:xfrm>
          <a:prstGeom prst="frame">
            <a:avLst>
              <a:gd name="adj1" fmla="val 571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ectangle 5"/>
          <p:cNvSpPr/>
          <p:nvPr/>
        </p:nvSpPr>
        <p:spPr>
          <a:xfrm>
            <a:off x="6325737" y="927100"/>
            <a:ext cx="3398293" cy="84940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This is our vendor with all the information filled out</a:t>
            </a:r>
            <a:endParaRPr lang="en-US" dirty="0"/>
          </a:p>
        </p:txBody>
      </p:sp>
    </p:spTree>
    <p:extLst>
      <p:ext uri="{BB962C8B-B14F-4D97-AF65-F5344CB8AC3E}">
        <p14:creationId xmlns:p14="http://schemas.microsoft.com/office/powerpoint/2010/main" val="1905555694"/>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5 00094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31825"/>
            <a:ext cx="12192000" cy="5594350"/>
          </a:xfrm>
          <a:prstGeom prst="rect">
            <a:avLst/>
          </a:prstGeom>
          <a:noFill/>
          <a:ln>
            <a:noFill/>
          </a:ln>
        </p:spPr>
      </p:pic>
      <p:sp>
        <p:nvSpPr>
          <p:cNvPr id="4" name="Rectangle 3"/>
          <p:cNvSpPr/>
          <p:nvPr/>
        </p:nvSpPr>
        <p:spPr>
          <a:xfrm>
            <a:off x="4580340" y="3590262"/>
            <a:ext cx="3471839"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We need to go to Manufacturing, there we see an MO already created and waiting</a:t>
            </a:r>
            <a:endParaRPr lang="en-US" sz="1500" dirty="0"/>
          </a:p>
        </p:txBody>
      </p:sp>
    </p:spTree>
    <p:extLst>
      <p:ext uri="{BB962C8B-B14F-4D97-AF65-F5344CB8AC3E}">
        <p14:creationId xmlns:p14="http://schemas.microsoft.com/office/powerpoint/2010/main" val="169079272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5 00095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17538"/>
            <a:ext cx="12192000" cy="5621337"/>
          </a:xfrm>
          <a:prstGeom prst="rect">
            <a:avLst/>
          </a:prstGeom>
          <a:noFill/>
          <a:ln>
            <a:noFill/>
          </a:ln>
        </p:spPr>
      </p:pic>
      <p:sp>
        <p:nvSpPr>
          <p:cNvPr id="3" name="Rectangle 2"/>
          <p:cNvSpPr/>
          <p:nvPr/>
        </p:nvSpPr>
        <p:spPr>
          <a:xfrm>
            <a:off x="5535683" y="1529450"/>
            <a:ext cx="3471839"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We repeated the process of manufacturing that we have done previously</a:t>
            </a:r>
            <a:endParaRPr lang="en-US" sz="1500" dirty="0"/>
          </a:p>
        </p:txBody>
      </p:sp>
    </p:spTree>
    <p:extLst>
      <p:ext uri="{BB962C8B-B14F-4D97-AF65-F5344CB8AC3E}">
        <p14:creationId xmlns:p14="http://schemas.microsoft.com/office/powerpoint/2010/main" val="1718351329"/>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5 00101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22300"/>
            <a:ext cx="12192000" cy="5611813"/>
          </a:xfrm>
          <a:prstGeom prst="rect">
            <a:avLst/>
          </a:prstGeom>
          <a:noFill/>
          <a:ln>
            <a:noFill/>
          </a:ln>
        </p:spPr>
      </p:pic>
    </p:spTree>
    <p:extLst>
      <p:ext uri="{BB962C8B-B14F-4D97-AF65-F5344CB8AC3E}">
        <p14:creationId xmlns:p14="http://schemas.microsoft.com/office/powerpoint/2010/main" val="23225762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5 00104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00038"/>
            <a:ext cx="12192000" cy="6257925"/>
          </a:xfrm>
          <a:prstGeom prst="rect">
            <a:avLst/>
          </a:prstGeom>
          <a:noFill/>
          <a:ln>
            <a:noFill/>
          </a:ln>
        </p:spPr>
      </p:pic>
      <p:sp>
        <p:nvSpPr>
          <p:cNvPr id="3" name="Rectangle 2"/>
          <p:cNvSpPr/>
          <p:nvPr/>
        </p:nvSpPr>
        <p:spPr>
          <a:xfrm>
            <a:off x="3925247" y="983540"/>
            <a:ext cx="3471839"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We repeated the process of Work Order that we have done previously, until the Work Orders is 3/3</a:t>
            </a:r>
            <a:endParaRPr lang="en-US" sz="1500" dirty="0"/>
          </a:p>
        </p:txBody>
      </p:sp>
    </p:spTree>
    <p:extLst>
      <p:ext uri="{BB962C8B-B14F-4D97-AF65-F5344CB8AC3E}">
        <p14:creationId xmlns:p14="http://schemas.microsoft.com/office/powerpoint/2010/main" val="2458357064"/>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5 00112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36588"/>
            <a:ext cx="12192000" cy="5584825"/>
          </a:xfrm>
          <a:prstGeom prst="rect">
            <a:avLst/>
          </a:prstGeom>
          <a:noFill/>
          <a:ln>
            <a:noFill/>
          </a:ln>
        </p:spPr>
      </p:pic>
      <p:sp>
        <p:nvSpPr>
          <p:cNvPr id="3" name="Rectangle 2"/>
          <p:cNvSpPr/>
          <p:nvPr/>
        </p:nvSpPr>
        <p:spPr>
          <a:xfrm>
            <a:off x="4839647" y="956244"/>
            <a:ext cx="3471839"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Mark as Done to complete</a:t>
            </a:r>
            <a:endParaRPr lang="en-US" sz="1500" dirty="0"/>
          </a:p>
        </p:txBody>
      </p:sp>
    </p:spTree>
    <p:extLst>
      <p:ext uri="{BB962C8B-B14F-4D97-AF65-F5344CB8AC3E}">
        <p14:creationId xmlns:p14="http://schemas.microsoft.com/office/powerpoint/2010/main" val="2517461929"/>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5 00113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28650"/>
            <a:ext cx="12192000" cy="5599113"/>
          </a:xfrm>
          <a:prstGeom prst="rect">
            <a:avLst/>
          </a:prstGeom>
          <a:noFill/>
          <a:ln>
            <a:noFill/>
          </a:ln>
        </p:spPr>
      </p:pic>
    </p:spTree>
    <p:extLst>
      <p:ext uri="{BB962C8B-B14F-4D97-AF65-F5344CB8AC3E}">
        <p14:creationId xmlns:p14="http://schemas.microsoft.com/office/powerpoint/2010/main" val="1093774746"/>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5 00121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27063"/>
            <a:ext cx="12192000" cy="5602287"/>
          </a:xfrm>
          <a:prstGeom prst="rect">
            <a:avLst/>
          </a:prstGeom>
          <a:noFill/>
          <a:ln>
            <a:noFill/>
          </a:ln>
        </p:spPr>
      </p:pic>
      <p:sp>
        <p:nvSpPr>
          <p:cNvPr id="3" name="Rectangle 2"/>
          <p:cNvSpPr/>
          <p:nvPr/>
        </p:nvSpPr>
        <p:spPr>
          <a:xfrm>
            <a:off x="5303671" y="860710"/>
            <a:ext cx="3471839" cy="117280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We go back to Sales Order and see that the Waiting Another Operation is now moved to status Ready</a:t>
            </a:r>
            <a:br>
              <a:rPr lang="en-US" sz="1500" dirty="0" smtClean="0"/>
            </a:br>
            <a:r>
              <a:rPr lang="en-US" sz="1500" dirty="0" smtClean="0"/>
              <a:t>2/ We continue the Sales Order process similar to previous </a:t>
            </a:r>
            <a:endParaRPr lang="en-US" sz="1500" dirty="0"/>
          </a:p>
        </p:txBody>
      </p:sp>
    </p:spTree>
    <p:extLst>
      <p:ext uri="{BB962C8B-B14F-4D97-AF65-F5344CB8AC3E}">
        <p14:creationId xmlns:p14="http://schemas.microsoft.com/office/powerpoint/2010/main" val="2831700759"/>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5 00123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14363"/>
            <a:ext cx="12192000" cy="5629275"/>
          </a:xfrm>
          <a:prstGeom prst="rect">
            <a:avLst/>
          </a:prstGeom>
          <a:noFill/>
          <a:ln>
            <a:noFill/>
          </a:ln>
        </p:spPr>
      </p:pic>
    </p:spTree>
    <p:extLst>
      <p:ext uri="{BB962C8B-B14F-4D97-AF65-F5344CB8AC3E}">
        <p14:creationId xmlns:p14="http://schemas.microsoft.com/office/powerpoint/2010/main" val="227109694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5 00125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36588"/>
            <a:ext cx="12192000" cy="5584825"/>
          </a:xfrm>
          <a:prstGeom prst="rect">
            <a:avLst/>
          </a:prstGeom>
          <a:noFill/>
          <a:ln>
            <a:noFill/>
          </a:ln>
        </p:spPr>
      </p:pic>
    </p:spTree>
    <p:extLst>
      <p:ext uri="{BB962C8B-B14F-4D97-AF65-F5344CB8AC3E}">
        <p14:creationId xmlns:p14="http://schemas.microsoft.com/office/powerpoint/2010/main" val="1216780696"/>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5 00130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30238"/>
            <a:ext cx="12192000" cy="5597525"/>
          </a:xfrm>
          <a:prstGeom prst="rect">
            <a:avLst/>
          </a:prstGeom>
          <a:noFill/>
          <a:ln>
            <a:noFill/>
          </a:ln>
        </p:spPr>
      </p:pic>
    </p:spTree>
    <p:extLst>
      <p:ext uri="{BB962C8B-B14F-4D97-AF65-F5344CB8AC3E}">
        <p14:creationId xmlns:p14="http://schemas.microsoft.com/office/powerpoint/2010/main" val="38110169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412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758825" y="0"/>
            <a:ext cx="10674350" cy="6858000"/>
          </a:xfrm>
          <a:prstGeom prst="rect">
            <a:avLst/>
          </a:prstGeom>
          <a:noFill/>
          <a:ln>
            <a:noFill/>
          </a:ln>
        </p:spPr>
      </p:pic>
      <p:sp>
        <p:nvSpPr>
          <p:cNvPr id="3" name="Frame 2"/>
          <p:cNvSpPr/>
          <p:nvPr/>
        </p:nvSpPr>
        <p:spPr>
          <a:xfrm>
            <a:off x="508000" y="4178300"/>
            <a:ext cx="9042400" cy="1676400"/>
          </a:xfrm>
          <a:prstGeom prst="frame">
            <a:avLst>
              <a:gd name="adj1" fmla="val 571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9773313" y="4352687"/>
            <a:ext cx="2418687" cy="139302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This is our vendor with all the information filled out in Sales &amp; Purchases tab</a:t>
            </a:r>
            <a:endParaRPr lang="en-US" dirty="0"/>
          </a:p>
        </p:txBody>
      </p:sp>
    </p:spTree>
    <p:extLst>
      <p:ext uri="{BB962C8B-B14F-4D97-AF65-F5344CB8AC3E}">
        <p14:creationId xmlns:p14="http://schemas.microsoft.com/office/powerpoint/2010/main" val="134455241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5 00132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22300"/>
            <a:ext cx="12192000" cy="5611813"/>
          </a:xfrm>
          <a:prstGeom prst="rect">
            <a:avLst/>
          </a:prstGeom>
          <a:noFill/>
          <a:ln>
            <a:noFill/>
          </a:ln>
        </p:spPr>
      </p:pic>
    </p:spTree>
    <p:extLst>
      <p:ext uri="{BB962C8B-B14F-4D97-AF65-F5344CB8AC3E}">
        <p14:creationId xmlns:p14="http://schemas.microsoft.com/office/powerpoint/2010/main" val="404454562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5 00134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20713"/>
            <a:ext cx="12192000" cy="5616575"/>
          </a:xfrm>
          <a:prstGeom prst="rect">
            <a:avLst/>
          </a:prstGeom>
          <a:noFill/>
          <a:ln>
            <a:noFill/>
          </a:ln>
        </p:spPr>
      </p:pic>
      <p:sp>
        <p:nvSpPr>
          <p:cNvPr id="3" name="Rectangle 2"/>
          <p:cNvSpPr/>
          <p:nvPr/>
        </p:nvSpPr>
        <p:spPr>
          <a:xfrm>
            <a:off x="4962477" y="2280077"/>
            <a:ext cx="3471839"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We register the payment method</a:t>
            </a:r>
            <a:endParaRPr lang="en-US" sz="1500" dirty="0"/>
          </a:p>
        </p:txBody>
      </p:sp>
    </p:spTree>
    <p:extLst>
      <p:ext uri="{BB962C8B-B14F-4D97-AF65-F5344CB8AC3E}">
        <p14:creationId xmlns:p14="http://schemas.microsoft.com/office/powerpoint/2010/main" val="96866287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5 00135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15950"/>
            <a:ext cx="12192000" cy="5624513"/>
          </a:xfrm>
          <a:prstGeom prst="rect">
            <a:avLst/>
          </a:prstGeom>
          <a:noFill/>
          <a:ln>
            <a:noFill/>
          </a:ln>
        </p:spPr>
      </p:pic>
      <p:sp>
        <p:nvSpPr>
          <p:cNvPr id="3" name="Rectangle 2"/>
          <p:cNvSpPr/>
          <p:nvPr/>
        </p:nvSpPr>
        <p:spPr>
          <a:xfrm>
            <a:off x="5276376" y="1010835"/>
            <a:ext cx="3471839"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The Sales Order is now status paid</a:t>
            </a:r>
            <a:endParaRPr lang="en-US" sz="1500" dirty="0"/>
          </a:p>
        </p:txBody>
      </p:sp>
    </p:spTree>
    <p:extLst>
      <p:ext uri="{BB962C8B-B14F-4D97-AF65-F5344CB8AC3E}">
        <p14:creationId xmlns:p14="http://schemas.microsoft.com/office/powerpoint/2010/main" val="2436756448"/>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5 00141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11188"/>
            <a:ext cx="12192000" cy="5634037"/>
          </a:xfrm>
          <a:prstGeom prst="rect">
            <a:avLst/>
          </a:prstGeom>
          <a:noFill/>
          <a:ln>
            <a:noFill/>
          </a:ln>
        </p:spPr>
      </p:pic>
      <p:sp>
        <p:nvSpPr>
          <p:cNvPr id="3" name="Rectangle 2"/>
          <p:cNvSpPr/>
          <p:nvPr/>
        </p:nvSpPr>
        <p:spPr>
          <a:xfrm>
            <a:off x="4457509" y="2703157"/>
            <a:ext cx="7470634"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We check the inventory we notice that the quantity stayed the same because Make To Order ignore your quantity reserve although you have enough product, it will make you make more for Make To Order</a:t>
            </a:r>
            <a:endParaRPr lang="en-US" sz="1500" dirty="0"/>
          </a:p>
        </p:txBody>
      </p:sp>
    </p:spTree>
    <p:extLst>
      <p:ext uri="{BB962C8B-B14F-4D97-AF65-F5344CB8AC3E}">
        <p14:creationId xmlns:p14="http://schemas.microsoft.com/office/powerpoint/2010/main" val="2691784956"/>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9265"/>
            <a:ext cx="12192000" cy="5619469"/>
          </a:xfrm>
          <a:prstGeom prst="rect">
            <a:avLst/>
          </a:prstGeom>
        </p:spPr>
      </p:pic>
      <p:sp>
        <p:nvSpPr>
          <p:cNvPr id="4" name="Frame 3"/>
          <p:cNvSpPr/>
          <p:nvPr/>
        </p:nvSpPr>
        <p:spPr>
          <a:xfrm>
            <a:off x="1733264" y="1231711"/>
            <a:ext cx="10358652" cy="1183944"/>
          </a:xfrm>
          <a:prstGeom prst="frame">
            <a:avLst>
              <a:gd name="adj1" fmla="val 553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177273" y="2528247"/>
            <a:ext cx="7470634"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Check Journal Entries we see that University of Chicago has Make To Order and they have paid</a:t>
            </a:r>
            <a:endParaRPr lang="en-US" sz="1500" dirty="0"/>
          </a:p>
        </p:txBody>
      </p:sp>
    </p:spTree>
    <p:extLst>
      <p:ext uri="{BB962C8B-B14F-4D97-AF65-F5344CB8AC3E}">
        <p14:creationId xmlns:p14="http://schemas.microsoft.com/office/powerpoint/2010/main" val="495035335"/>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0982"/>
            <a:ext cx="12192000" cy="5616035"/>
          </a:xfrm>
          <a:prstGeom prst="rect">
            <a:avLst/>
          </a:prstGeom>
        </p:spPr>
      </p:pic>
      <p:sp>
        <p:nvSpPr>
          <p:cNvPr id="4" name="Rectangle 3"/>
          <p:cNvSpPr/>
          <p:nvPr/>
        </p:nvSpPr>
        <p:spPr>
          <a:xfrm>
            <a:off x="3925247" y="983539"/>
            <a:ext cx="7470634"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Detailed of Sales Order</a:t>
            </a:r>
            <a:endParaRPr lang="en-US" sz="1500" dirty="0"/>
          </a:p>
        </p:txBody>
      </p:sp>
    </p:spTree>
    <p:extLst>
      <p:ext uri="{BB962C8B-B14F-4D97-AF65-F5344CB8AC3E}">
        <p14:creationId xmlns:p14="http://schemas.microsoft.com/office/powerpoint/2010/main" val="13495007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414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750888" y="0"/>
            <a:ext cx="10688637" cy="6680200"/>
          </a:xfrm>
          <a:prstGeom prst="rect">
            <a:avLst/>
          </a:prstGeom>
          <a:noFill/>
          <a:ln>
            <a:noFill/>
          </a:ln>
        </p:spPr>
      </p:pic>
      <p:sp>
        <p:nvSpPr>
          <p:cNvPr id="3" name="Frame 2"/>
          <p:cNvSpPr/>
          <p:nvPr/>
        </p:nvSpPr>
        <p:spPr>
          <a:xfrm>
            <a:off x="609600" y="4152900"/>
            <a:ext cx="9639300" cy="1676400"/>
          </a:xfrm>
          <a:prstGeom prst="frame">
            <a:avLst>
              <a:gd name="adj1" fmla="val 571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9162126" y="2703489"/>
            <a:ext cx="2418687" cy="127322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This is our vendor with all the information filled out in Invoicing</a:t>
            </a:r>
            <a:endParaRPr lang="en-US" dirty="0"/>
          </a:p>
        </p:txBody>
      </p:sp>
    </p:spTree>
    <p:extLst>
      <p:ext uri="{BB962C8B-B14F-4D97-AF65-F5344CB8AC3E}">
        <p14:creationId xmlns:p14="http://schemas.microsoft.com/office/powerpoint/2010/main" val="11553911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4226"/>
          <p:cNvPicPr>
            <a:picLocks noGrp="1" noChangeAspect="1"/>
          </p:cNvPicPr>
          <p:nvPr isPhoto="1"/>
        </p:nvPicPr>
        <p:blipFill rotWithShape="1">
          <a:blip r:embed="rId2">
            <a:lum/>
            <a:extLst>
              <a:ext uri="{28A0092B-C50C-407E-A947-70E740481C1C}">
                <a14:useLocalDpi xmlns:a14="http://schemas.microsoft.com/office/drawing/2010/main" val="0"/>
              </a:ext>
            </a:extLst>
          </a:blip>
          <a:srcRect b="5473"/>
          <a:stretch/>
        </p:blipFill>
        <p:spPr>
          <a:xfrm>
            <a:off x="23813" y="0"/>
            <a:ext cx="12144375" cy="6482687"/>
          </a:xfrm>
          <a:prstGeom prst="rect">
            <a:avLst/>
          </a:prstGeom>
          <a:noFill/>
          <a:ln>
            <a:noFill/>
          </a:ln>
        </p:spPr>
      </p:pic>
      <p:sp>
        <p:nvSpPr>
          <p:cNvPr id="3" name="Frame 2"/>
          <p:cNvSpPr/>
          <p:nvPr/>
        </p:nvSpPr>
        <p:spPr>
          <a:xfrm>
            <a:off x="0" y="2679700"/>
            <a:ext cx="1778000" cy="457200"/>
          </a:xfrm>
          <a:prstGeom prst="frame">
            <a:avLst>
              <a:gd name="adj1" fmla="val 14048"/>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rame 3"/>
          <p:cNvSpPr/>
          <p:nvPr/>
        </p:nvSpPr>
        <p:spPr>
          <a:xfrm>
            <a:off x="1801813" y="1409700"/>
            <a:ext cx="1157287" cy="508000"/>
          </a:xfrm>
          <a:prstGeom prst="frame">
            <a:avLst>
              <a:gd name="adj1" fmla="val 1266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3658358" y="4407278"/>
            <a:ext cx="5553881" cy="139302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We now create our product by going to Products tab and click Create</a:t>
            </a:r>
            <a:endParaRPr lang="en-US" dirty="0"/>
          </a:p>
        </p:txBody>
      </p:sp>
      <p:cxnSp>
        <p:nvCxnSpPr>
          <p:cNvPr id="7" name="Straight Arrow Connector 6"/>
          <p:cNvCxnSpPr>
            <a:stCxn id="5" idx="0"/>
            <a:endCxn id="4" idx="2"/>
          </p:cNvCxnSpPr>
          <p:nvPr/>
        </p:nvCxnSpPr>
        <p:spPr>
          <a:xfrm flipH="1" flipV="1">
            <a:off x="2380457" y="1917700"/>
            <a:ext cx="4054842" cy="24895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29805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424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565150"/>
            <a:ext cx="12192000" cy="5726113"/>
          </a:xfrm>
          <a:prstGeom prst="rect">
            <a:avLst/>
          </a:prstGeom>
          <a:noFill/>
          <a:ln>
            <a:noFill/>
          </a:ln>
        </p:spPr>
      </p:pic>
      <p:sp>
        <p:nvSpPr>
          <p:cNvPr id="3" name="Frame 2"/>
          <p:cNvSpPr/>
          <p:nvPr/>
        </p:nvSpPr>
        <p:spPr>
          <a:xfrm>
            <a:off x="0" y="762000"/>
            <a:ext cx="6261100" cy="1676400"/>
          </a:xfrm>
          <a:prstGeom prst="frame">
            <a:avLst>
              <a:gd name="adj1" fmla="val 571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rame 3"/>
          <p:cNvSpPr/>
          <p:nvPr/>
        </p:nvSpPr>
        <p:spPr>
          <a:xfrm>
            <a:off x="2171700" y="3124200"/>
            <a:ext cx="3556000" cy="1320800"/>
          </a:xfrm>
          <a:prstGeom prst="frame">
            <a:avLst>
              <a:gd name="adj1" fmla="val 924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rame 4"/>
          <p:cNvSpPr/>
          <p:nvPr/>
        </p:nvSpPr>
        <p:spPr>
          <a:xfrm>
            <a:off x="5956300" y="3213100"/>
            <a:ext cx="5676900" cy="1231900"/>
          </a:xfrm>
          <a:prstGeom prst="frame">
            <a:avLst>
              <a:gd name="adj1" fmla="val 924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Frame 5"/>
          <p:cNvSpPr/>
          <p:nvPr/>
        </p:nvSpPr>
        <p:spPr>
          <a:xfrm>
            <a:off x="5956300" y="4559300"/>
            <a:ext cx="5676900" cy="1104900"/>
          </a:xfrm>
          <a:prstGeom prst="frame">
            <a:avLst>
              <a:gd name="adj1" fmla="val 924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p:cNvSpPr/>
          <p:nvPr/>
        </p:nvSpPr>
        <p:spPr>
          <a:xfrm>
            <a:off x="173819" y="5285593"/>
            <a:ext cx="5553881" cy="139302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We fill out information for our product</a:t>
            </a:r>
          </a:p>
          <a:p>
            <a:pPr algn="ctr"/>
            <a:r>
              <a:rPr lang="en-US" dirty="0" smtClean="0"/>
              <a:t>2/ Remember to uncheck the Can be Sold be cause this is a material</a:t>
            </a:r>
            <a:endParaRPr lang="en-US" dirty="0"/>
          </a:p>
        </p:txBody>
      </p:sp>
      <p:cxnSp>
        <p:nvCxnSpPr>
          <p:cNvPr id="9" name="Straight Arrow Connector 8"/>
          <p:cNvCxnSpPr/>
          <p:nvPr/>
        </p:nvCxnSpPr>
        <p:spPr>
          <a:xfrm flipV="1">
            <a:off x="2415654" y="4559300"/>
            <a:ext cx="1132764" cy="5524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4353636" y="4445000"/>
            <a:ext cx="1501254" cy="6667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5956300" y="5800299"/>
            <a:ext cx="949467" cy="73861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063578" y="2612243"/>
            <a:ext cx="546858" cy="249877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97288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430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96875"/>
            <a:ext cx="12192000" cy="6064250"/>
          </a:xfrm>
          <a:prstGeom prst="rect">
            <a:avLst/>
          </a:prstGeom>
          <a:noFill/>
          <a:ln>
            <a:noFill/>
          </a:ln>
        </p:spPr>
      </p:pic>
      <p:sp>
        <p:nvSpPr>
          <p:cNvPr id="3" name="Frame 2"/>
          <p:cNvSpPr/>
          <p:nvPr/>
        </p:nvSpPr>
        <p:spPr>
          <a:xfrm>
            <a:off x="0" y="3035300"/>
            <a:ext cx="12090400" cy="1765300"/>
          </a:xfrm>
          <a:prstGeom prst="frame">
            <a:avLst>
              <a:gd name="adj1" fmla="val 924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1060923" y="4934352"/>
            <a:ext cx="6595471" cy="139302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In tab Purchase, we will add our vendor that we previous created</a:t>
            </a:r>
            <a:endParaRPr lang="en-US" dirty="0"/>
          </a:p>
        </p:txBody>
      </p:sp>
    </p:spTree>
    <p:extLst>
      <p:ext uri="{BB962C8B-B14F-4D97-AF65-F5344CB8AC3E}">
        <p14:creationId xmlns:p14="http://schemas.microsoft.com/office/powerpoint/2010/main" val="27003182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443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984250"/>
            <a:ext cx="12192000" cy="4887913"/>
          </a:xfrm>
          <a:prstGeom prst="rect">
            <a:avLst/>
          </a:prstGeom>
          <a:noFill/>
          <a:ln>
            <a:noFill/>
          </a:ln>
        </p:spPr>
      </p:pic>
      <p:sp>
        <p:nvSpPr>
          <p:cNvPr id="3" name="Frame 2"/>
          <p:cNvSpPr/>
          <p:nvPr/>
        </p:nvSpPr>
        <p:spPr>
          <a:xfrm>
            <a:off x="0" y="2628900"/>
            <a:ext cx="5969000" cy="1955800"/>
          </a:xfrm>
          <a:prstGeom prst="frame">
            <a:avLst>
              <a:gd name="adj1" fmla="val 617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rame 3"/>
          <p:cNvSpPr/>
          <p:nvPr/>
        </p:nvSpPr>
        <p:spPr>
          <a:xfrm>
            <a:off x="6096000" y="2628900"/>
            <a:ext cx="4508500" cy="977900"/>
          </a:xfrm>
          <a:prstGeom prst="frame">
            <a:avLst>
              <a:gd name="adj1" fmla="val 942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3662528" y="4740737"/>
            <a:ext cx="5680881" cy="177515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Choose the vendor</a:t>
            </a:r>
          </a:p>
          <a:p>
            <a:pPr algn="ctr"/>
            <a:r>
              <a:rPr lang="en-US" dirty="0" smtClean="0"/>
              <a:t>2/ Choose the product that this vendor supplies (you should create based on the name of the material that this vendor supplies)</a:t>
            </a:r>
          </a:p>
          <a:p>
            <a:pPr algn="ctr"/>
            <a:r>
              <a:rPr lang="en-US" dirty="0" smtClean="0"/>
              <a:t>3/ Type vendor code</a:t>
            </a:r>
          </a:p>
          <a:p>
            <a:pPr algn="ctr"/>
            <a:r>
              <a:rPr lang="en-US" dirty="0" smtClean="0"/>
              <a:t>4/ Lead time, is time process, we should leave at 4 days</a:t>
            </a:r>
            <a:endParaRPr lang="en-US" dirty="0"/>
          </a:p>
        </p:txBody>
      </p:sp>
      <p:sp>
        <p:nvSpPr>
          <p:cNvPr id="6" name="Rectangle 5"/>
          <p:cNvSpPr/>
          <p:nvPr/>
        </p:nvSpPr>
        <p:spPr>
          <a:xfrm>
            <a:off x="5969000" y="915094"/>
            <a:ext cx="5553881" cy="139302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 Price list &gt; Minimal </a:t>
            </a:r>
            <a:r>
              <a:rPr lang="en-US" dirty="0" err="1" smtClean="0"/>
              <a:t>Quanity</a:t>
            </a:r>
            <a:r>
              <a:rPr lang="en-US" dirty="0" smtClean="0"/>
              <a:t>, the minimum quantity that we shall import from this vendor</a:t>
            </a:r>
          </a:p>
          <a:p>
            <a:pPr algn="ctr"/>
            <a:r>
              <a:rPr lang="en-US" dirty="0" smtClean="0"/>
              <a:t>6/ Price of a single unit that we import from this vendor (note: product but different price based on the vendor)</a:t>
            </a:r>
            <a:endParaRPr lang="en-US" dirty="0"/>
          </a:p>
        </p:txBody>
      </p:sp>
    </p:spTree>
    <p:extLst>
      <p:ext uri="{BB962C8B-B14F-4D97-AF65-F5344CB8AC3E}">
        <p14:creationId xmlns:p14="http://schemas.microsoft.com/office/powerpoint/2010/main" val="36606522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990071336"/>
              </p:ext>
            </p:extLst>
          </p:nvPr>
        </p:nvGraphicFramePr>
        <p:xfrm>
          <a:off x="0" y="1622940"/>
          <a:ext cx="12192000" cy="4368432"/>
        </p:xfrm>
        <a:graphic>
          <a:graphicData uri="http://schemas.openxmlformats.org/drawingml/2006/table">
            <a:tbl>
              <a:tblPr>
                <a:tableStyleId>{5C22544A-7EE6-4342-B048-85BDC9FD1C3A}</a:tableStyleId>
              </a:tblPr>
              <a:tblGrid>
                <a:gridCol w="1830305"/>
                <a:gridCol w="1252314"/>
                <a:gridCol w="1348646"/>
                <a:gridCol w="1758056"/>
                <a:gridCol w="1758056"/>
                <a:gridCol w="1589475"/>
                <a:gridCol w="2655148"/>
              </a:tblGrid>
              <a:tr h="364036">
                <a:tc>
                  <a:txBody>
                    <a:bodyPr/>
                    <a:lstStyle/>
                    <a:p>
                      <a:pPr algn="l" fontAlgn="b"/>
                      <a:r>
                        <a:rPr lang="en-US" sz="1100" u="none" strike="noStrike">
                          <a:effectLst/>
                        </a:rPr>
                        <a:t>Material Code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Material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vi-VN" sz="1100" u="none" strike="noStrike">
                          <a:effectLst/>
                        </a:rPr>
                        <a:t>Đơn vị tính</a:t>
                      </a:r>
                      <a:endParaRPr lang="vi-VN"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vi-VN" sz="1100" u="none" strike="noStrike">
                          <a:effectLst/>
                        </a:rPr>
                        <a:t>Số lượng nhập</a:t>
                      </a:r>
                      <a:endParaRPr lang="vi-VN"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vi-VN" sz="1100" u="none" strike="noStrike">
                          <a:effectLst/>
                        </a:rPr>
                        <a:t>Số lượng dùng</a:t>
                      </a:r>
                      <a:endParaRPr lang="vi-VN"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vi-VN" sz="1100" u="none" strike="noStrike">
                          <a:effectLst/>
                        </a:rPr>
                        <a:t>Đơn giá nhập</a:t>
                      </a:r>
                      <a:endParaRPr lang="vi-VN"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Tên Vendor</a:t>
                      </a:r>
                      <a:endParaRPr lang="en-US" sz="1100" b="0" i="0" u="none" strike="noStrike">
                        <a:solidFill>
                          <a:srgbClr val="000000"/>
                        </a:solidFill>
                        <a:effectLst/>
                        <a:latin typeface="Calibri" panose="020F0502020204030204" pitchFamily="34" charset="0"/>
                      </a:endParaRPr>
                    </a:p>
                  </a:txBody>
                  <a:tcPr marL="9525" marR="9525" marT="9525" marB="0" anchor="b"/>
                </a:tc>
              </a:tr>
              <a:tr h="364036">
                <a:tc>
                  <a:txBody>
                    <a:bodyPr/>
                    <a:lstStyle/>
                    <a:p>
                      <a:pPr algn="l" fontAlgn="b"/>
                      <a:r>
                        <a:rPr lang="en-US" sz="1100" u="none" strike="noStrike">
                          <a:effectLst/>
                        </a:rPr>
                        <a:t>WHEAT-20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Wheat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100" u="none" strike="noStrike">
                          <a:effectLst/>
                        </a:rPr>
                        <a:t>kg</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n-US" sz="1100" u="none" strike="noStrike">
                          <a:effectLst/>
                        </a:rPr>
                        <a:t>100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1500$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Cereal Suppliers Ltd</a:t>
                      </a:r>
                      <a:endParaRPr lang="en-US" sz="1100" b="0" i="0" u="none" strike="noStrike">
                        <a:solidFill>
                          <a:srgbClr val="000000"/>
                        </a:solidFill>
                        <a:effectLst/>
                        <a:latin typeface="Calibri" panose="020F0502020204030204" pitchFamily="34" charset="0"/>
                      </a:endParaRPr>
                    </a:p>
                  </a:txBody>
                  <a:tcPr marL="9525" marR="9525" marT="9525" marB="0" anchor="b"/>
                </a:tc>
              </a:tr>
              <a:tr h="364036">
                <a:tc>
                  <a:txBody>
                    <a:bodyPr/>
                    <a:lstStyle/>
                    <a:p>
                      <a:pPr algn="l" fontAlgn="b"/>
                      <a:r>
                        <a:rPr lang="en-US" sz="1100" u="none" strike="noStrike">
                          <a:effectLst/>
                        </a:rPr>
                        <a:t>CHOCOLATE-20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Chocolate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100" u="none" strike="noStrike">
                          <a:effectLst/>
                        </a:rPr>
                        <a:t>kg</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n-US" sz="1100" u="none" strike="noStrike">
                          <a:effectLst/>
                        </a:rPr>
                        <a:t>100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1940$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Cereal Suppliers Ltd</a:t>
                      </a:r>
                      <a:endParaRPr lang="en-US" sz="1100" b="0" i="0" u="none" strike="noStrike">
                        <a:solidFill>
                          <a:srgbClr val="000000"/>
                        </a:solidFill>
                        <a:effectLst/>
                        <a:latin typeface="Calibri" panose="020F0502020204030204" pitchFamily="34" charset="0"/>
                      </a:endParaRPr>
                    </a:p>
                  </a:txBody>
                  <a:tcPr marL="9525" marR="9525" marT="9525" marB="0" anchor="b"/>
                </a:tc>
              </a:tr>
              <a:tr h="364036">
                <a:tc>
                  <a:txBody>
                    <a:bodyPr/>
                    <a:lstStyle/>
                    <a:p>
                      <a:pPr algn="l" fontAlgn="b"/>
                      <a:r>
                        <a:rPr lang="en-US" sz="1100" u="none" strike="noStrike">
                          <a:effectLst/>
                        </a:rPr>
                        <a:t>SUGAR-20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Sugar</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100" u="none" strike="noStrike">
                          <a:effectLst/>
                        </a:rPr>
                        <a:t>kg</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n-US" sz="1100" u="none" strike="noStrike">
                          <a:effectLst/>
                        </a:rPr>
                        <a:t>100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1000$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Spices Supplier Ltd</a:t>
                      </a:r>
                      <a:endParaRPr lang="en-US" sz="1100" b="0" i="0" u="none" strike="noStrike">
                        <a:solidFill>
                          <a:srgbClr val="000000"/>
                        </a:solidFill>
                        <a:effectLst/>
                        <a:latin typeface="Calibri" panose="020F0502020204030204" pitchFamily="34" charset="0"/>
                      </a:endParaRPr>
                    </a:p>
                  </a:txBody>
                  <a:tcPr marL="9525" marR="9525" marT="9525" marB="0" anchor="b"/>
                </a:tc>
              </a:tr>
              <a:tr h="364036">
                <a:tc>
                  <a:txBody>
                    <a:bodyPr/>
                    <a:lstStyle/>
                    <a:p>
                      <a:pPr algn="l" fontAlgn="b"/>
                      <a:r>
                        <a:rPr lang="en-US" sz="1100" u="none" strike="noStrike">
                          <a:effectLst/>
                        </a:rPr>
                        <a:t>FLOUR-20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Flour</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100" u="none" strike="noStrike">
                          <a:effectLst/>
                        </a:rPr>
                        <a:t>kg</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n-US" sz="1100" u="none" strike="noStrike">
                          <a:effectLst/>
                        </a:rPr>
                        <a:t>100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1067$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Spices Supplier Ltd</a:t>
                      </a:r>
                      <a:endParaRPr lang="en-US" sz="1100" b="0" i="0" u="none" strike="noStrike">
                        <a:solidFill>
                          <a:srgbClr val="000000"/>
                        </a:solidFill>
                        <a:effectLst/>
                        <a:latin typeface="Calibri" panose="020F0502020204030204" pitchFamily="34" charset="0"/>
                      </a:endParaRPr>
                    </a:p>
                  </a:txBody>
                  <a:tcPr marL="9525" marR="9525" marT="9525" marB="0" anchor="b"/>
                </a:tc>
              </a:tr>
              <a:tr h="364036">
                <a:tc>
                  <a:txBody>
                    <a:bodyPr/>
                    <a:lstStyle/>
                    <a:p>
                      <a:pPr algn="l" fontAlgn="b"/>
                      <a:r>
                        <a:rPr lang="en-US" sz="1100" u="none" strike="noStrike">
                          <a:effectLst/>
                        </a:rPr>
                        <a:t>MILK-20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Milk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n-US" sz="1100" u="none" strike="noStrike">
                          <a:effectLst/>
                        </a:rPr>
                        <a:t>10000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199940$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Beverage Supplier Ltd</a:t>
                      </a:r>
                      <a:endParaRPr lang="en-US" sz="1100" b="0" i="0" u="none" strike="noStrike">
                        <a:solidFill>
                          <a:srgbClr val="000000"/>
                        </a:solidFill>
                        <a:effectLst/>
                        <a:latin typeface="Calibri" panose="020F0502020204030204" pitchFamily="34" charset="0"/>
                      </a:endParaRPr>
                    </a:p>
                  </a:txBody>
                  <a:tcPr marL="9525" marR="9525" marT="9525" marB="0" anchor="b"/>
                </a:tc>
              </a:tr>
              <a:tr h="364036">
                <a:tc>
                  <a:txBody>
                    <a:bodyPr/>
                    <a:lstStyle/>
                    <a:p>
                      <a:pPr algn="l" fontAlgn="b"/>
                      <a:r>
                        <a:rPr lang="en-US" sz="1100" u="none" strike="noStrike">
                          <a:effectLst/>
                        </a:rPr>
                        <a:t>WATER-20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Water</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n-US" sz="1100" u="none" strike="noStrike">
                          <a:effectLst/>
                        </a:rPr>
                        <a:t>10000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50000$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Beverage Supplier Ltd</a:t>
                      </a:r>
                      <a:endParaRPr lang="en-US" sz="1100" b="0" i="0" u="none" strike="noStrike">
                        <a:solidFill>
                          <a:srgbClr val="000000"/>
                        </a:solidFill>
                        <a:effectLst/>
                        <a:latin typeface="Calibri" panose="020F0502020204030204" pitchFamily="34" charset="0"/>
                      </a:endParaRPr>
                    </a:p>
                  </a:txBody>
                  <a:tcPr marL="9525" marR="9525" marT="9525" marB="0" anchor="b"/>
                </a:tc>
              </a:tr>
              <a:tr h="364036">
                <a:tc>
                  <a:txBody>
                    <a:bodyPr/>
                    <a:lstStyle/>
                    <a:p>
                      <a:pPr algn="l" fontAlgn="b"/>
                      <a:r>
                        <a:rPr lang="en-US" sz="1100" u="none" strike="noStrike">
                          <a:effectLst/>
                        </a:rPr>
                        <a:t>OIL-20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Oil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n-US" sz="1100" u="none" strike="noStrike">
                          <a:effectLst/>
                        </a:rPr>
                        <a:t>10000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100000$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Happy Market</a:t>
                      </a:r>
                      <a:endParaRPr lang="en-US" sz="1100" b="0" i="0" u="none" strike="noStrike">
                        <a:solidFill>
                          <a:srgbClr val="000000"/>
                        </a:solidFill>
                        <a:effectLst/>
                        <a:latin typeface="Calibri" panose="020F0502020204030204" pitchFamily="34" charset="0"/>
                      </a:endParaRPr>
                    </a:p>
                  </a:txBody>
                  <a:tcPr marL="9525" marR="9525" marT="9525" marB="0" anchor="b"/>
                </a:tc>
              </a:tr>
              <a:tr h="364036">
                <a:tc>
                  <a:txBody>
                    <a:bodyPr/>
                    <a:lstStyle/>
                    <a:p>
                      <a:pPr algn="l" fontAlgn="b"/>
                      <a:r>
                        <a:rPr lang="en-US" sz="1100" u="none" strike="noStrike">
                          <a:effectLst/>
                        </a:rPr>
                        <a:t>BUTTER-20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Butter</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100" u="none" strike="noStrike">
                          <a:effectLst/>
                        </a:rPr>
                        <a:t>unit</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n-US" sz="1100" u="none" strike="noStrike">
                          <a:effectLst/>
                        </a:rPr>
                        <a:t>100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1500$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Happy Market</a:t>
                      </a:r>
                      <a:endParaRPr lang="en-US" sz="1100" b="0" i="0" u="none" strike="noStrike">
                        <a:solidFill>
                          <a:srgbClr val="000000"/>
                        </a:solidFill>
                        <a:effectLst/>
                        <a:latin typeface="Calibri" panose="020F0502020204030204" pitchFamily="34" charset="0"/>
                      </a:endParaRPr>
                    </a:p>
                  </a:txBody>
                  <a:tcPr marL="9525" marR="9525" marT="9525" marB="0" anchor="b"/>
                </a:tc>
              </a:tr>
              <a:tr h="364036">
                <a:tc>
                  <a:txBody>
                    <a:bodyPr/>
                    <a:lstStyle/>
                    <a:p>
                      <a:pPr algn="l" fontAlgn="b"/>
                      <a:r>
                        <a:rPr lang="en-US" sz="1100" u="none" strike="noStrike">
                          <a:effectLst/>
                        </a:rPr>
                        <a:t>EGG-20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Egg</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100" u="none" strike="noStrike">
                          <a:effectLst/>
                        </a:rPr>
                        <a:t>unit</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n-US" sz="1100" u="none" strike="noStrike">
                          <a:effectLst/>
                        </a:rPr>
                        <a:t>100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1000$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Happy Market</a:t>
                      </a:r>
                      <a:endParaRPr lang="en-US" sz="1100" b="0" i="0" u="none" strike="noStrike">
                        <a:solidFill>
                          <a:srgbClr val="000000"/>
                        </a:solidFill>
                        <a:effectLst/>
                        <a:latin typeface="Calibri" panose="020F0502020204030204" pitchFamily="34" charset="0"/>
                      </a:endParaRPr>
                    </a:p>
                  </a:txBody>
                  <a:tcPr marL="9525" marR="9525" marT="9525" marB="0" anchor="b"/>
                </a:tc>
              </a:tr>
              <a:tr h="364036">
                <a:tc>
                  <a:txBody>
                    <a:bodyPr/>
                    <a:lstStyle/>
                    <a:p>
                      <a:pPr algn="l" fontAlgn="b"/>
                      <a:r>
                        <a:rPr lang="en-US" sz="1100" u="none" strike="noStrike">
                          <a:effectLst/>
                        </a:rPr>
                        <a:t>PACKAGING-20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Packaging</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100" u="none" strike="noStrike">
                          <a:effectLst/>
                        </a:rPr>
                        <a:t>unit</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n-US" sz="1100" u="none" strike="noStrike">
                          <a:effectLst/>
                        </a:rPr>
                        <a:t>10000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200000$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Packaging Supplier Ltd</a:t>
                      </a:r>
                      <a:endParaRPr lang="en-US" sz="1100" b="0" i="0" u="none" strike="noStrike">
                        <a:solidFill>
                          <a:srgbClr val="000000"/>
                        </a:solidFill>
                        <a:effectLst/>
                        <a:latin typeface="Calibri" panose="020F0502020204030204" pitchFamily="34" charset="0"/>
                      </a:endParaRPr>
                    </a:p>
                  </a:txBody>
                  <a:tcPr marL="9525" marR="9525" marT="9525" marB="0" anchor="b"/>
                </a:tc>
              </a:tr>
              <a:tr h="364036">
                <a:tc>
                  <a:txBody>
                    <a:bodyPr/>
                    <a:lstStyle/>
                    <a:p>
                      <a:pPr algn="l" fontAlgn="b"/>
                      <a:r>
                        <a:rPr lang="en-US" sz="1100" u="none" strike="noStrike">
                          <a:effectLst/>
                        </a:rPr>
                        <a:t>GAS-20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Gas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100" u="none" strike="noStrike">
                          <a:effectLst/>
                        </a:rPr>
                        <a:t>kg</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n-US" sz="1100" u="none" strike="noStrike">
                          <a:effectLst/>
                        </a:rPr>
                        <a:t>100000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3000000$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err="1">
                          <a:effectLst/>
                        </a:rPr>
                        <a:t>Petrolimex</a:t>
                      </a:r>
                      <a:endParaRPr lang="en-US" sz="1100" b="0" i="0" u="none" strike="noStrike" dirty="0">
                        <a:solidFill>
                          <a:srgbClr val="000000"/>
                        </a:solidFill>
                        <a:effectLst/>
                        <a:latin typeface="Calibri" panose="020F0502020204030204" pitchFamily="34" charset="0"/>
                      </a:endParaRPr>
                    </a:p>
                  </a:txBody>
                  <a:tcPr marL="9525" marR="9525" marT="9525" marB="0" anchor="b"/>
                </a:tc>
              </a:tr>
            </a:tbl>
          </a:graphicData>
        </a:graphic>
      </p:graphicFrame>
      <p:sp>
        <p:nvSpPr>
          <p:cNvPr id="3" name="TextBox 2"/>
          <p:cNvSpPr txBox="1"/>
          <p:nvPr/>
        </p:nvSpPr>
        <p:spPr>
          <a:xfrm>
            <a:off x="3630305" y="709685"/>
            <a:ext cx="3746538" cy="400110"/>
          </a:xfrm>
          <a:prstGeom prst="rect">
            <a:avLst/>
          </a:prstGeom>
          <a:noFill/>
        </p:spPr>
        <p:txBody>
          <a:bodyPr wrap="none" rtlCol="0">
            <a:spAutoFit/>
          </a:bodyPr>
          <a:lstStyle/>
          <a:p>
            <a:r>
              <a:rPr lang="en-US" sz="2000" dirty="0" smtClean="0">
                <a:latin typeface="Times New Roman" panose="02020603050405020304" pitchFamily="18" charset="0"/>
                <a:cs typeface="Times New Roman" panose="02020603050405020304" pitchFamily="18" charset="0"/>
              </a:rPr>
              <a:t>Bill of Material for Oats Bar – 40g</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8743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431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419100"/>
            <a:ext cx="12192000" cy="6018213"/>
          </a:xfrm>
          <a:prstGeom prst="rect">
            <a:avLst/>
          </a:prstGeom>
          <a:noFill/>
          <a:ln>
            <a:noFill/>
          </a:ln>
        </p:spPr>
      </p:pic>
      <p:sp>
        <p:nvSpPr>
          <p:cNvPr id="3" name="Frame 2"/>
          <p:cNvSpPr/>
          <p:nvPr/>
        </p:nvSpPr>
        <p:spPr>
          <a:xfrm>
            <a:off x="0" y="3225800"/>
            <a:ext cx="4419600" cy="1625600"/>
          </a:xfrm>
          <a:prstGeom prst="frame">
            <a:avLst>
              <a:gd name="adj1" fmla="val 924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5537389" y="5244650"/>
            <a:ext cx="5553881" cy="139302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In the Inventory tab, we choose only the Buy route because we </a:t>
            </a:r>
            <a:r>
              <a:rPr lang="en-US" dirty="0" err="1" smtClean="0"/>
              <a:t>gonna</a:t>
            </a:r>
            <a:r>
              <a:rPr lang="en-US" dirty="0" smtClean="0"/>
              <a:t> buy these material to create a product</a:t>
            </a:r>
            <a:endParaRPr lang="en-US" dirty="0"/>
          </a:p>
        </p:txBody>
      </p:sp>
    </p:spTree>
    <p:extLst>
      <p:ext uri="{BB962C8B-B14F-4D97-AF65-F5344CB8AC3E}">
        <p14:creationId xmlns:p14="http://schemas.microsoft.com/office/powerpoint/2010/main" val="30312453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43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598488"/>
            <a:ext cx="12192000" cy="5661025"/>
          </a:xfrm>
          <a:prstGeom prst="rect">
            <a:avLst/>
          </a:prstGeom>
          <a:noFill/>
          <a:ln>
            <a:noFill/>
          </a:ln>
        </p:spPr>
      </p:pic>
      <p:sp>
        <p:nvSpPr>
          <p:cNvPr id="3" name="Frame 2"/>
          <p:cNvSpPr/>
          <p:nvPr/>
        </p:nvSpPr>
        <p:spPr>
          <a:xfrm>
            <a:off x="0" y="3429000"/>
            <a:ext cx="5676900" cy="1397000"/>
          </a:xfrm>
          <a:prstGeom prst="frame">
            <a:avLst>
              <a:gd name="adj1" fmla="val 924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rame 3"/>
          <p:cNvSpPr/>
          <p:nvPr/>
        </p:nvSpPr>
        <p:spPr>
          <a:xfrm>
            <a:off x="5981700" y="3429000"/>
            <a:ext cx="5676900" cy="1397000"/>
          </a:xfrm>
          <a:prstGeom prst="frame">
            <a:avLst>
              <a:gd name="adj1" fmla="val 924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123019" y="5285593"/>
            <a:ext cx="5553881" cy="139302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In Invoicing, we choose the tax, we will give both Receivables and Payables both 5% tax</a:t>
            </a:r>
            <a:endParaRPr lang="en-US" dirty="0"/>
          </a:p>
        </p:txBody>
      </p:sp>
    </p:spTree>
    <p:extLst>
      <p:ext uri="{BB962C8B-B14F-4D97-AF65-F5344CB8AC3E}">
        <p14:creationId xmlns:p14="http://schemas.microsoft.com/office/powerpoint/2010/main" val="38899103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434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66763"/>
            <a:ext cx="12192000" cy="5322887"/>
          </a:xfrm>
          <a:prstGeom prst="rect">
            <a:avLst/>
          </a:prstGeom>
          <a:noFill/>
          <a:ln>
            <a:noFill/>
          </a:ln>
        </p:spPr>
      </p:pic>
      <p:sp>
        <p:nvSpPr>
          <p:cNvPr id="3" name="Frame 2"/>
          <p:cNvSpPr/>
          <p:nvPr/>
        </p:nvSpPr>
        <p:spPr>
          <a:xfrm>
            <a:off x="0" y="863600"/>
            <a:ext cx="5676900" cy="1397000"/>
          </a:xfrm>
          <a:prstGeom prst="frame">
            <a:avLst>
              <a:gd name="adj1" fmla="val 924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rame 3"/>
          <p:cNvSpPr/>
          <p:nvPr/>
        </p:nvSpPr>
        <p:spPr>
          <a:xfrm>
            <a:off x="114300" y="3302000"/>
            <a:ext cx="3987800" cy="1016000"/>
          </a:xfrm>
          <a:prstGeom prst="frame">
            <a:avLst>
              <a:gd name="adj1" fmla="val 924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rame 4"/>
          <p:cNvSpPr/>
          <p:nvPr/>
        </p:nvSpPr>
        <p:spPr>
          <a:xfrm>
            <a:off x="5905500" y="3428206"/>
            <a:ext cx="3238500" cy="2515394"/>
          </a:xfrm>
          <a:prstGeom prst="frame">
            <a:avLst>
              <a:gd name="adj1" fmla="val 419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ectangle 5"/>
          <p:cNvSpPr/>
          <p:nvPr/>
        </p:nvSpPr>
        <p:spPr>
          <a:xfrm>
            <a:off x="1090211" y="5205626"/>
            <a:ext cx="4396190" cy="73797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This is the finished material page</a:t>
            </a:r>
            <a:endParaRPr lang="en-US" dirty="0"/>
          </a:p>
        </p:txBody>
      </p:sp>
    </p:spTree>
    <p:extLst>
      <p:ext uri="{BB962C8B-B14F-4D97-AF65-F5344CB8AC3E}">
        <p14:creationId xmlns:p14="http://schemas.microsoft.com/office/powerpoint/2010/main" val="42078792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435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423863"/>
            <a:ext cx="12192000" cy="6008687"/>
          </a:xfrm>
          <a:prstGeom prst="rect">
            <a:avLst/>
          </a:prstGeom>
          <a:noFill/>
          <a:ln>
            <a:noFill/>
          </a:ln>
        </p:spPr>
      </p:pic>
      <p:sp>
        <p:nvSpPr>
          <p:cNvPr id="3" name="Frame 2"/>
          <p:cNvSpPr/>
          <p:nvPr/>
        </p:nvSpPr>
        <p:spPr>
          <a:xfrm>
            <a:off x="88900" y="3073400"/>
            <a:ext cx="8166100" cy="1346200"/>
          </a:xfrm>
          <a:prstGeom prst="frame">
            <a:avLst>
              <a:gd name="adj1" fmla="val 924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1090211" y="5205626"/>
            <a:ext cx="4396190" cy="73797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We added our vendor is Beverage Supplier</a:t>
            </a:r>
            <a:endParaRPr lang="en-US" dirty="0"/>
          </a:p>
        </p:txBody>
      </p:sp>
    </p:spTree>
    <p:extLst>
      <p:ext uri="{BB962C8B-B14F-4D97-AF65-F5344CB8AC3E}">
        <p14:creationId xmlns:p14="http://schemas.microsoft.com/office/powerpoint/2010/main" val="16682363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450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08075"/>
            <a:ext cx="12192000" cy="4641850"/>
          </a:xfrm>
          <a:prstGeom prst="rect">
            <a:avLst/>
          </a:prstGeom>
          <a:noFill/>
          <a:ln>
            <a:noFill/>
          </a:ln>
        </p:spPr>
      </p:pic>
      <p:sp>
        <p:nvSpPr>
          <p:cNvPr id="3" name="Frame 2"/>
          <p:cNvSpPr/>
          <p:nvPr/>
        </p:nvSpPr>
        <p:spPr>
          <a:xfrm>
            <a:off x="0" y="2628900"/>
            <a:ext cx="3708400" cy="1955800"/>
          </a:xfrm>
          <a:prstGeom prst="frame">
            <a:avLst>
              <a:gd name="adj1" fmla="val 617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rame 3"/>
          <p:cNvSpPr/>
          <p:nvPr/>
        </p:nvSpPr>
        <p:spPr>
          <a:xfrm>
            <a:off x="6057900" y="2730500"/>
            <a:ext cx="3429000" cy="838200"/>
          </a:xfrm>
          <a:prstGeom prst="frame">
            <a:avLst>
              <a:gd name="adj1" fmla="val 617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2195680" y="1108075"/>
            <a:ext cx="4396190" cy="114058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Our vendor have the information on the left</a:t>
            </a:r>
          </a:p>
          <a:p>
            <a:pPr algn="ctr"/>
            <a:r>
              <a:rPr lang="en-US" dirty="0" smtClean="0"/>
              <a:t>2/ It also have the price per unit and quantity each import</a:t>
            </a:r>
            <a:endParaRPr lang="en-US" dirty="0"/>
          </a:p>
        </p:txBody>
      </p:sp>
    </p:spTree>
    <p:extLst>
      <p:ext uri="{BB962C8B-B14F-4D97-AF65-F5344CB8AC3E}">
        <p14:creationId xmlns:p14="http://schemas.microsoft.com/office/powerpoint/2010/main" val="29776687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440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60413"/>
            <a:ext cx="12192000" cy="5335587"/>
          </a:xfrm>
          <a:prstGeom prst="rect">
            <a:avLst/>
          </a:prstGeom>
          <a:noFill/>
          <a:ln>
            <a:noFill/>
          </a:ln>
        </p:spPr>
      </p:pic>
      <p:sp>
        <p:nvSpPr>
          <p:cNvPr id="3" name="Frame 2"/>
          <p:cNvSpPr/>
          <p:nvPr/>
        </p:nvSpPr>
        <p:spPr>
          <a:xfrm>
            <a:off x="0" y="3428206"/>
            <a:ext cx="11264900" cy="1169194"/>
          </a:xfrm>
          <a:prstGeom prst="frame">
            <a:avLst>
              <a:gd name="adj1" fmla="val 924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3219261" y="5358026"/>
            <a:ext cx="4396190" cy="73797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In Invoicing tab, we have our taxes at 5%</a:t>
            </a:r>
            <a:endParaRPr lang="en-US" dirty="0"/>
          </a:p>
        </p:txBody>
      </p:sp>
    </p:spTree>
    <p:extLst>
      <p:ext uri="{BB962C8B-B14F-4D97-AF65-F5344CB8AC3E}">
        <p14:creationId xmlns:p14="http://schemas.microsoft.com/office/powerpoint/2010/main" val="19449975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462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3813" y="0"/>
            <a:ext cx="12144375" cy="6858000"/>
          </a:xfrm>
          <a:prstGeom prst="rect">
            <a:avLst/>
          </a:prstGeom>
          <a:noFill/>
          <a:ln>
            <a:noFill/>
          </a:ln>
        </p:spPr>
      </p:pic>
      <p:sp>
        <p:nvSpPr>
          <p:cNvPr id="3" name="Frame 2"/>
          <p:cNvSpPr/>
          <p:nvPr/>
        </p:nvSpPr>
        <p:spPr>
          <a:xfrm>
            <a:off x="3416300" y="2971800"/>
            <a:ext cx="3302000" cy="673100"/>
          </a:xfrm>
          <a:prstGeom prst="frame">
            <a:avLst>
              <a:gd name="adj1" fmla="val 1372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rame 3"/>
          <p:cNvSpPr/>
          <p:nvPr/>
        </p:nvSpPr>
        <p:spPr>
          <a:xfrm>
            <a:off x="3416300" y="4178300"/>
            <a:ext cx="6997700" cy="1955800"/>
          </a:xfrm>
          <a:prstGeom prst="frame">
            <a:avLst>
              <a:gd name="adj1" fmla="val 617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Frame 5"/>
          <p:cNvSpPr/>
          <p:nvPr/>
        </p:nvSpPr>
        <p:spPr>
          <a:xfrm>
            <a:off x="3467099" y="1752600"/>
            <a:ext cx="1040607" cy="385763"/>
          </a:xfrm>
          <a:prstGeom prst="frame">
            <a:avLst>
              <a:gd name="adj1" fmla="val 1482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p:cNvSpPr/>
          <p:nvPr/>
        </p:nvSpPr>
        <p:spPr>
          <a:xfrm>
            <a:off x="5225482" y="969346"/>
            <a:ext cx="4396190" cy="127855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We start to purchase the materials by choosing Requests for Quotation</a:t>
            </a:r>
          </a:p>
          <a:p>
            <a:pPr algn="ctr"/>
            <a:r>
              <a:rPr lang="en-US" dirty="0" smtClean="0"/>
              <a:t>2/ We choose Vendor and add Products</a:t>
            </a:r>
          </a:p>
          <a:p>
            <a:pPr algn="ctr"/>
            <a:r>
              <a:rPr lang="en-US" dirty="0" smtClean="0"/>
              <a:t>3/ Click confirm order to confirm</a:t>
            </a:r>
            <a:endParaRPr lang="en-US" dirty="0"/>
          </a:p>
        </p:txBody>
      </p:sp>
    </p:spTree>
    <p:extLst>
      <p:ext uri="{BB962C8B-B14F-4D97-AF65-F5344CB8AC3E}">
        <p14:creationId xmlns:p14="http://schemas.microsoft.com/office/powerpoint/2010/main" val="33290881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464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28663"/>
            <a:ext cx="12192000" cy="5400675"/>
          </a:xfrm>
          <a:prstGeom prst="rect">
            <a:avLst/>
          </a:prstGeom>
          <a:noFill/>
          <a:ln>
            <a:noFill/>
          </a:ln>
        </p:spPr>
      </p:pic>
      <p:sp>
        <p:nvSpPr>
          <p:cNvPr id="3" name="Frame 2"/>
          <p:cNvSpPr/>
          <p:nvPr/>
        </p:nvSpPr>
        <p:spPr>
          <a:xfrm>
            <a:off x="1117600" y="1358900"/>
            <a:ext cx="1320800" cy="419100"/>
          </a:xfrm>
          <a:prstGeom prst="frame">
            <a:avLst>
              <a:gd name="adj1" fmla="val 1367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4761459" y="1091820"/>
            <a:ext cx="4396190" cy="94169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After requests, we choose receive products</a:t>
            </a:r>
            <a:endParaRPr lang="en-US" dirty="0"/>
          </a:p>
        </p:txBody>
      </p:sp>
    </p:spTree>
    <p:extLst>
      <p:ext uri="{BB962C8B-B14F-4D97-AF65-F5344CB8AC3E}">
        <p14:creationId xmlns:p14="http://schemas.microsoft.com/office/powerpoint/2010/main" val="6112556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470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08013"/>
            <a:ext cx="12192000" cy="5640387"/>
          </a:xfrm>
          <a:prstGeom prst="rect">
            <a:avLst/>
          </a:prstGeom>
          <a:noFill/>
          <a:ln>
            <a:noFill/>
          </a:ln>
        </p:spPr>
      </p:pic>
      <p:sp>
        <p:nvSpPr>
          <p:cNvPr id="3" name="Frame 2"/>
          <p:cNvSpPr/>
          <p:nvPr/>
        </p:nvSpPr>
        <p:spPr>
          <a:xfrm>
            <a:off x="88900" y="1371600"/>
            <a:ext cx="787400" cy="342900"/>
          </a:xfrm>
          <a:prstGeom prst="frame">
            <a:avLst>
              <a:gd name="adj1" fmla="val 1728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981029" y="5131557"/>
            <a:ext cx="4396190" cy="111684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We will check the quantities of materials</a:t>
            </a:r>
          </a:p>
          <a:p>
            <a:pPr algn="ctr"/>
            <a:r>
              <a:rPr lang="en-US" dirty="0" smtClean="0"/>
              <a:t>2/ We click Validate after checking</a:t>
            </a:r>
          </a:p>
          <a:p>
            <a:pPr algn="ctr"/>
            <a:r>
              <a:rPr lang="en-US" dirty="0" smtClean="0"/>
              <a:t>3/ The Done column will be auto filled after clicking validate</a:t>
            </a:r>
            <a:endParaRPr lang="en-US" dirty="0"/>
          </a:p>
        </p:txBody>
      </p:sp>
      <p:cxnSp>
        <p:nvCxnSpPr>
          <p:cNvPr id="6" name="Straight Arrow Connector 5"/>
          <p:cNvCxnSpPr/>
          <p:nvPr/>
        </p:nvCxnSpPr>
        <p:spPr>
          <a:xfrm flipH="1" flipV="1">
            <a:off x="627797" y="1910687"/>
            <a:ext cx="655093" cy="30298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Frame 6"/>
          <p:cNvSpPr/>
          <p:nvPr/>
        </p:nvSpPr>
        <p:spPr>
          <a:xfrm>
            <a:off x="6660107" y="4012442"/>
            <a:ext cx="641445" cy="1119115"/>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8" name="Straight Arrow Connector 7"/>
          <p:cNvCxnSpPr>
            <a:stCxn id="4" idx="3"/>
            <a:endCxn id="7" idx="1"/>
          </p:cNvCxnSpPr>
          <p:nvPr/>
        </p:nvCxnSpPr>
        <p:spPr>
          <a:xfrm flipV="1">
            <a:off x="5377219" y="4572000"/>
            <a:ext cx="1282888" cy="111797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77858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473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474788"/>
            <a:ext cx="12192000" cy="3908425"/>
          </a:xfrm>
          <a:prstGeom prst="rect">
            <a:avLst/>
          </a:prstGeom>
          <a:noFill/>
          <a:ln>
            <a:noFill/>
          </a:ln>
        </p:spPr>
      </p:pic>
      <p:sp>
        <p:nvSpPr>
          <p:cNvPr id="3" name="Frame 2"/>
          <p:cNvSpPr/>
          <p:nvPr/>
        </p:nvSpPr>
        <p:spPr>
          <a:xfrm>
            <a:off x="152400" y="2489200"/>
            <a:ext cx="11633200" cy="368300"/>
          </a:xfrm>
          <a:prstGeom prst="frame">
            <a:avLst>
              <a:gd name="adj1" fmla="val 16518"/>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3110079" y="523958"/>
            <a:ext cx="6279580" cy="1458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We see that in Purchase Orders will have a new order</a:t>
            </a:r>
          </a:p>
          <a:p>
            <a:pPr algn="ctr"/>
            <a:r>
              <a:rPr lang="en-US" dirty="0" smtClean="0"/>
              <a:t>2/ But Billing Status is Waiting Bill because although we receive the materials but we have not pay the vendors</a:t>
            </a:r>
            <a:endParaRPr lang="en-US" dirty="0"/>
          </a:p>
        </p:txBody>
      </p:sp>
    </p:spTree>
    <p:extLst>
      <p:ext uri="{BB962C8B-B14F-4D97-AF65-F5344CB8AC3E}">
        <p14:creationId xmlns:p14="http://schemas.microsoft.com/office/powerpoint/2010/main" val="25556727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3042" y="1297307"/>
            <a:ext cx="7462228" cy="5560693"/>
          </a:xfrm>
          <a:prstGeom prst="rect">
            <a:avLst/>
          </a:prstGeom>
        </p:spPr>
      </p:pic>
      <p:sp>
        <p:nvSpPr>
          <p:cNvPr id="4" name="TextBox 3"/>
          <p:cNvSpPr txBox="1"/>
          <p:nvPr/>
        </p:nvSpPr>
        <p:spPr>
          <a:xfrm>
            <a:off x="4823490" y="559559"/>
            <a:ext cx="1821332" cy="400110"/>
          </a:xfrm>
          <a:prstGeom prst="rect">
            <a:avLst/>
          </a:prstGeom>
          <a:noFill/>
        </p:spPr>
        <p:txBody>
          <a:bodyPr wrap="none" rtlCol="0">
            <a:spAutoFit/>
          </a:bodyPr>
          <a:lstStyle/>
          <a:p>
            <a:r>
              <a:rPr lang="en-US" sz="2000" dirty="0" smtClean="0">
                <a:latin typeface="Times New Roman" panose="02020603050405020304" pitchFamily="18" charset="0"/>
                <a:cs typeface="Times New Roman" panose="02020603050405020304" pitchFamily="18" charset="0"/>
              </a:rPr>
              <a:t>Purchase to Pay</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30664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480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617663"/>
            <a:ext cx="12192000" cy="3622675"/>
          </a:xfrm>
          <a:prstGeom prst="rect">
            <a:avLst/>
          </a:prstGeom>
          <a:noFill/>
          <a:ln>
            <a:noFill/>
          </a:ln>
        </p:spPr>
      </p:pic>
      <p:sp>
        <p:nvSpPr>
          <p:cNvPr id="3" name="Frame 2"/>
          <p:cNvSpPr/>
          <p:nvPr/>
        </p:nvSpPr>
        <p:spPr>
          <a:xfrm>
            <a:off x="1727200" y="2095500"/>
            <a:ext cx="685800" cy="419100"/>
          </a:xfrm>
          <a:prstGeom prst="frame">
            <a:avLst>
              <a:gd name="adj1" fmla="val 1367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1727200" y="5240338"/>
            <a:ext cx="6279580" cy="1458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Go to Invoicing &gt; Under Purchases &gt; Vendor Bills &gt; click Create to create new Vendor Bill</a:t>
            </a:r>
            <a:endParaRPr lang="en-US" dirty="0"/>
          </a:p>
        </p:txBody>
      </p:sp>
    </p:spTree>
    <p:extLst>
      <p:ext uri="{BB962C8B-B14F-4D97-AF65-F5344CB8AC3E}">
        <p14:creationId xmlns:p14="http://schemas.microsoft.com/office/powerpoint/2010/main" val="43987874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490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88975"/>
            <a:ext cx="12192000" cy="5478463"/>
          </a:xfrm>
          <a:prstGeom prst="rect">
            <a:avLst/>
          </a:prstGeom>
          <a:noFill/>
          <a:ln>
            <a:noFill/>
          </a:ln>
        </p:spPr>
      </p:pic>
      <p:sp>
        <p:nvSpPr>
          <p:cNvPr id="3" name="Frame 2"/>
          <p:cNvSpPr/>
          <p:nvPr/>
        </p:nvSpPr>
        <p:spPr>
          <a:xfrm>
            <a:off x="127000" y="1472406"/>
            <a:ext cx="5638800" cy="1955800"/>
          </a:xfrm>
          <a:prstGeom prst="frame">
            <a:avLst>
              <a:gd name="adj1" fmla="val 617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5912420" y="0"/>
            <a:ext cx="6279580" cy="128124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We choose the vendor we want to pay</a:t>
            </a:r>
          </a:p>
          <a:p>
            <a:pPr algn="ctr"/>
            <a:r>
              <a:rPr lang="en-US" dirty="0" smtClean="0"/>
              <a:t>2/ </a:t>
            </a:r>
            <a:r>
              <a:rPr lang="en-US" dirty="0" err="1" smtClean="0"/>
              <a:t>Odoo</a:t>
            </a:r>
            <a:r>
              <a:rPr lang="en-US" dirty="0" smtClean="0"/>
              <a:t> will automatically check for any </a:t>
            </a:r>
            <a:r>
              <a:rPr lang="en-US" dirty="0" err="1" smtClean="0"/>
              <a:t>Pos</a:t>
            </a:r>
            <a:r>
              <a:rPr lang="en-US" dirty="0" smtClean="0"/>
              <a:t> that is currently </a:t>
            </a:r>
            <a:r>
              <a:rPr lang="en-US" dirty="0" err="1" smtClean="0"/>
              <a:t>unpayed</a:t>
            </a:r>
            <a:r>
              <a:rPr lang="en-US" dirty="0"/>
              <a:t> </a:t>
            </a:r>
            <a:r>
              <a:rPr lang="en-US" dirty="0" smtClean="0"/>
              <a:t>and suggest, for example, this time Beverage Supplier has a PO00009 that is currently </a:t>
            </a:r>
            <a:r>
              <a:rPr lang="en-US" dirty="0" err="1" smtClean="0"/>
              <a:t>unpayed</a:t>
            </a:r>
            <a:endParaRPr lang="en-US" dirty="0"/>
          </a:p>
        </p:txBody>
      </p:sp>
      <p:sp>
        <p:nvSpPr>
          <p:cNvPr id="5" name="Rectangle 4"/>
          <p:cNvSpPr/>
          <p:nvPr/>
        </p:nvSpPr>
        <p:spPr>
          <a:xfrm>
            <a:off x="885494" y="4872250"/>
            <a:ext cx="6279580" cy="51179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a:t>
            </a:r>
            <a:r>
              <a:rPr lang="en-US" dirty="0" err="1" smtClean="0"/>
              <a:t>Odoo</a:t>
            </a:r>
            <a:r>
              <a:rPr lang="en-US" dirty="0" smtClean="0"/>
              <a:t> will automatically fill out the items that are in the bill</a:t>
            </a:r>
            <a:endParaRPr lang="en-US" dirty="0"/>
          </a:p>
        </p:txBody>
      </p:sp>
    </p:spTree>
    <p:extLst>
      <p:ext uri="{BB962C8B-B14F-4D97-AF65-F5344CB8AC3E}">
        <p14:creationId xmlns:p14="http://schemas.microsoft.com/office/powerpoint/2010/main" val="15638382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491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57188"/>
            <a:ext cx="12192000" cy="6143625"/>
          </a:xfrm>
          <a:prstGeom prst="rect">
            <a:avLst/>
          </a:prstGeom>
          <a:noFill/>
          <a:ln>
            <a:noFill/>
          </a:ln>
        </p:spPr>
      </p:pic>
      <p:sp>
        <p:nvSpPr>
          <p:cNvPr id="3" name="Frame 2"/>
          <p:cNvSpPr/>
          <p:nvPr/>
        </p:nvSpPr>
        <p:spPr>
          <a:xfrm>
            <a:off x="127000" y="3822700"/>
            <a:ext cx="11887200" cy="2082800"/>
          </a:xfrm>
          <a:prstGeom prst="frame">
            <a:avLst>
              <a:gd name="adj1" fmla="val 617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rame 3"/>
          <p:cNvSpPr/>
          <p:nvPr/>
        </p:nvSpPr>
        <p:spPr>
          <a:xfrm>
            <a:off x="2279175" y="904354"/>
            <a:ext cx="9498843" cy="2082800"/>
          </a:xfrm>
          <a:prstGeom prst="frame">
            <a:avLst>
              <a:gd name="adj1" fmla="val 617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2930810" y="0"/>
            <a:ext cx="6279580" cy="80306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This is the complete draft bill, containing Name of the vendor, PO of the vendor that is currently </a:t>
            </a:r>
            <a:r>
              <a:rPr lang="en-US" dirty="0" err="1" smtClean="0"/>
              <a:t>unpayed</a:t>
            </a:r>
            <a:r>
              <a:rPr lang="en-US" dirty="0"/>
              <a:t> </a:t>
            </a:r>
            <a:r>
              <a:rPr lang="en-US" dirty="0" smtClean="0"/>
              <a:t>and materials of that bill</a:t>
            </a:r>
            <a:endParaRPr lang="en-US" dirty="0"/>
          </a:p>
        </p:txBody>
      </p:sp>
    </p:spTree>
    <p:extLst>
      <p:ext uri="{BB962C8B-B14F-4D97-AF65-F5344CB8AC3E}">
        <p14:creationId xmlns:p14="http://schemas.microsoft.com/office/powerpoint/2010/main" val="170867917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493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36550"/>
            <a:ext cx="12192000" cy="6184900"/>
          </a:xfrm>
          <a:prstGeom prst="rect">
            <a:avLst/>
          </a:prstGeom>
          <a:noFill/>
          <a:ln>
            <a:noFill/>
          </a:ln>
        </p:spPr>
      </p:pic>
      <p:sp>
        <p:nvSpPr>
          <p:cNvPr id="3" name="Frame 2"/>
          <p:cNvSpPr/>
          <p:nvPr/>
        </p:nvSpPr>
        <p:spPr>
          <a:xfrm>
            <a:off x="38100" y="298450"/>
            <a:ext cx="1562100" cy="476250"/>
          </a:xfrm>
          <a:prstGeom prst="frame">
            <a:avLst>
              <a:gd name="adj1" fmla="val 1417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0" y="941695"/>
            <a:ext cx="2238233" cy="126924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We click register payment to register our payment for our vendor</a:t>
            </a:r>
            <a:endParaRPr lang="en-US" dirty="0"/>
          </a:p>
        </p:txBody>
      </p:sp>
    </p:spTree>
    <p:extLst>
      <p:ext uri="{BB962C8B-B14F-4D97-AF65-F5344CB8AC3E}">
        <p14:creationId xmlns:p14="http://schemas.microsoft.com/office/powerpoint/2010/main" val="19241970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494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19125"/>
            <a:ext cx="12192000" cy="5618163"/>
          </a:xfrm>
          <a:prstGeom prst="rect">
            <a:avLst/>
          </a:prstGeom>
          <a:noFill/>
          <a:ln>
            <a:noFill/>
          </a:ln>
        </p:spPr>
      </p:pic>
      <p:sp>
        <p:nvSpPr>
          <p:cNvPr id="3" name="Frame 2"/>
          <p:cNvSpPr/>
          <p:nvPr/>
        </p:nvSpPr>
        <p:spPr>
          <a:xfrm>
            <a:off x="0" y="1206500"/>
            <a:ext cx="5842000" cy="1955800"/>
          </a:xfrm>
          <a:prstGeom prst="frame">
            <a:avLst>
              <a:gd name="adj1" fmla="val 617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rame 3"/>
          <p:cNvSpPr/>
          <p:nvPr/>
        </p:nvSpPr>
        <p:spPr>
          <a:xfrm>
            <a:off x="127000" y="5500688"/>
            <a:ext cx="952500" cy="736600"/>
          </a:xfrm>
          <a:prstGeom prst="frame">
            <a:avLst>
              <a:gd name="adj1" fmla="val 617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3669638" y="3428206"/>
            <a:ext cx="6279580" cy="108920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a:t>
            </a:r>
            <a:r>
              <a:rPr lang="en-US" dirty="0" err="1" smtClean="0"/>
              <a:t>Odoo</a:t>
            </a:r>
            <a:r>
              <a:rPr lang="en-US" dirty="0" smtClean="0"/>
              <a:t> will automatically display the amount we need to pay</a:t>
            </a:r>
          </a:p>
          <a:p>
            <a:pPr algn="ctr"/>
            <a:r>
              <a:rPr lang="en-US" dirty="0" smtClean="0"/>
              <a:t>2/ We choose the payment method, this time we choose the Bank method</a:t>
            </a:r>
          </a:p>
          <a:p>
            <a:pPr algn="ctr"/>
            <a:r>
              <a:rPr lang="en-US" dirty="0" smtClean="0"/>
              <a:t>3/ After that, we Validate Payment</a:t>
            </a:r>
            <a:endParaRPr lang="en-US" dirty="0"/>
          </a:p>
        </p:txBody>
      </p:sp>
      <p:cxnSp>
        <p:nvCxnSpPr>
          <p:cNvPr id="7" name="Straight Arrow Connector 6"/>
          <p:cNvCxnSpPr/>
          <p:nvPr/>
        </p:nvCxnSpPr>
        <p:spPr>
          <a:xfrm flipH="1">
            <a:off x="2019869" y="4790364"/>
            <a:ext cx="2388358" cy="9962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51078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511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487613"/>
            <a:ext cx="12192000" cy="1882775"/>
          </a:xfrm>
          <a:prstGeom prst="rect">
            <a:avLst/>
          </a:prstGeom>
          <a:noFill/>
          <a:ln>
            <a:noFill/>
          </a:ln>
        </p:spPr>
      </p:pic>
      <p:sp>
        <p:nvSpPr>
          <p:cNvPr id="3" name="Frame 2"/>
          <p:cNvSpPr/>
          <p:nvPr/>
        </p:nvSpPr>
        <p:spPr>
          <a:xfrm>
            <a:off x="1778000" y="2487613"/>
            <a:ext cx="10299700" cy="534988"/>
          </a:xfrm>
          <a:prstGeom prst="frame">
            <a:avLst>
              <a:gd name="adj1" fmla="val 854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3301148" y="1139826"/>
            <a:ext cx="6279580" cy="108920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After that, we check Vendor Bill and see that the bill for Beverage Supplier has been paid</a:t>
            </a:r>
            <a:endParaRPr lang="en-US" dirty="0"/>
          </a:p>
        </p:txBody>
      </p:sp>
    </p:spTree>
    <p:extLst>
      <p:ext uri="{BB962C8B-B14F-4D97-AF65-F5344CB8AC3E}">
        <p14:creationId xmlns:p14="http://schemas.microsoft.com/office/powerpoint/2010/main" val="6754957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513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598738"/>
            <a:ext cx="12192000" cy="1660525"/>
          </a:xfrm>
          <a:prstGeom prst="rect">
            <a:avLst/>
          </a:prstGeom>
          <a:noFill/>
          <a:ln>
            <a:noFill/>
          </a:ln>
        </p:spPr>
      </p:pic>
      <p:sp>
        <p:nvSpPr>
          <p:cNvPr id="3" name="Rectangle 2"/>
          <p:cNvSpPr/>
          <p:nvPr/>
        </p:nvSpPr>
        <p:spPr>
          <a:xfrm>
            <a:off x="2956210" y="4615561"/>
            <a:ext cx="6279580" cy="108920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A more detail payment can be found in Invoicing &gt; Advisor &gt; Journal Entries</a:t>
            </a:r>
          </a:p>
          <a:p>
            <a:pPr algn="ctr"/>
            <a:r>
              <a:rPr lang="en-US" dirty="0" smtClean="0"/>
              <a:t>2/ Beverage Supplier got a bill and a bank for that bill</a:t>
            </a:r>
            <a:endParaRPr lang="en-US" dirty="0"/>
          </a:p>
        </p:txBody>
      </p:sp>
    </p:spTree>
    <p:extLst>
      <p:ext uri="{BB962C8B-B14F-4D97-AF65-F5344CB8AC3E}">
        <p14:creationId xmlns:p14="http://schemas.microsoft.com/office/powerpoint/2010/main" val="15154966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04875" y="2770496"/>
            <a:ext cx="3078564" cy="553998"/>
          </a:xfrm>
          <a:prstGeom prst="rect">
            <a:avLst/>
          </a:prstGeom>
          <a:noFill/>
        </p:spPr>
        <p:txBody>
          <a:bodyPr wrap="square" rtlCol="0">
            <a:spAutoFit/>
          </a:bodyPr>
          <a:lstStyle/>
          <a:p>
            <a:pPr algn="ctr"/>
            <a:r>
              <a:rPr lang="en-US" sz="3000" dirty="0" err="1" smtClean="0">
                <a:latin typeface="Times New Roman" panose="02020603050405020304" pitchFamily="18" charset="0"/>
                <a:cs typeface="Times New Roman" panose="02020603050405020304" pitchFamily="18" charset="0"/>
              </a:rPr>
              <a:t>Manufactoring</a:t>
            </a:r>
            <a:endParaRPr lang="en-US" sz="3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581029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574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81050"/>
            <a:ext cx="12192000" cy="5294313"/>
          </a:xfrm>
          <a:prstGeom prst="rect">
            <a:avLst/>
          </a:prstGeom>
          <a:noFill/>
          <a:ln>
            <a:noFill/>
          </a:ln>
        </p:spPr>
      </p:pic>
      <p:sp>
        <p:nvSpPr>
          <p:cNvPr id="3" name="Rectangle 2"/>
          <p:cNvSpPr/>
          <p:nvPr/>
        </p:nvSpPr>
        <p:spPr>
          <a:xfrm>
            <a:off x="3677267" y="1045618"/>
            <a:ext cx="6238636"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Before we start </a:t>
            </a:r>
            <a:r>
              <a:rPr lang="en-US" sz="1500" dirty="0" err="1" smtClean="0"/>
              <a:t>Manufactoring</a:t>
            </a:r>
            <a:r>
              <a:rPr lang="en-US" sz="1500" dirty="0" smtClean="0"/>
              <a:t>, we will create a Work Center, these are processes for our production line</a:t>
            </a:r>
          </a:p>
          <a:p>
            <a:pPr algn="ctr"/>
            <a:r>
              <a:rPr lang="en-US" sz="1500" dirty="0" smtClean="0"/>
              <a:t>2/ We have 3 process called Form, Bake and Package</a:t>
            </a:r>
            <a:endParaRPr lang="en-US" sz="1500" dirty="0"/>
          </a:p>
        </p:txBody>
      </p:sp>
      <p:cxnSp>
        <p:nvCxnSpPr>
          <p:cNvPr id="5" name="Straight Arrow Connector 4"/>
          <p:cNvCxnSpPr/>
          <p:nvPr/>
        </p:nvCxnSpPr>
        <p:spPr>
          <a:xfrm flipH="1">
            <a:off x="5609230" y="2115403"/>
            <a:ext cx="723331" cy="6687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6537278" y="2388358"/>
            <a:ext cx="259307" cy="17332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246961" y="2210937"/>
            <a:ext cx="1433015" cy="184244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Frame 9"/>
          <p:cNvSpPr/>
          <p:nvPr/>
        </p:nvSpPr>
        <p:spPr>
          <a:xfrm>
            <a:off x="8065826" y="2784143"/>
            <a:ext cx="2018731" cy="348018"/>
          </a:xfrm>
          <a:prstGeom prst="frame">
            <a:avLst>
              <a:gd name="adj1" fmla="val 854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p:cNvSpPr/>
          <p:nvPr/>
        </p:nvSpPr>
        <p:spPr>
          <a:xfrm>
            <a:off x="5560658" y="4787236"/>
            <a:ext cx="6238636"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3/ Remember to add the code for </a:t>
            </a:r>
            <a:endParaRPr lang="en-US" sz="1500" dirty="0"/>
          </a:p>
        </p:txBody>
      </p:sp>
    </p:spTree>
    <p:extLst>
      <p:ext uri="{BB962C8B-B14F-4D97-AF65-F5344CB8AC3E}">
        <p14:creationId xmlns:p14="http://schemas.microsoft.com/office/powerpoint/2010/main" val="41440616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591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682750"/>
            <a:ext cx="12192000" cy="3492500"/>
          </a:xfrm>
          <a:prstGeom prst="rect">
            <a:avLst/>
          </a:prstGeom>
          <a:noFill/>
          <a:ln>
            <a:noFill/>
          </a:ln>
        </p:spPr>
      </p:pic>
      <p:sp>
        <p:nvSpPr>
          <p:cNvPr id="3" name="Frame 2"/>
          <p:cNvSpPr/>
          <p:nvPr/>
        </p:nvSpPr>
        <p:spPr>
          <a:xfrm>
            <a:off x="304800" y="2781300"/>
            <a:ext cx="1524000" cy="2184400"/>
          </a:xfrm>
          <a:prstGeom prst="frame">
            <a:avLst>
              <a:gd name="adj1" fmla="val 617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2558150" y="376878"/>
            <a:ext cx="6238636"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After create individual work center, we have a list of Work Centers</a:t>
            </a:r>
            <a:endParaRPr lang="en-US" sz="1500" dirty="0"/>
          </a:p>
        </p:txBody>
      </p:sp>
    </p:spTree>
    <p:extLst>
      <p:ext uri="{BB962C8B-B14F-4D97-AF65-F5344CB8AC3E}">
        <p14:creationId xmlns:p14="http://schemas.microsoft.com/office/powerpoint/2010/main" val="13422991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600" y="1240043"/>
            <a:ext cx="7510337" cy="5617957"/>
          </a:xfrm>
          <a:prstGeom prst="rect">
            <a:avLst/>
          </a:prstGeom>
        </p:spPr>
      </p:pic>
      <p:sp>
        <p:nvSpPr>
          <p:cNvPr id="3" name="TextBox 2"/>
          <p:cNvSpPr txBox="1"/>
          <p:nvPr/>
        </p:nvSpPr>
        <p:spPr>
          <a:xfrm>
            <a:off x="4823488" y="655094"/>
            <a:ext cx="1622560" cy="400110"/>
          </a:xfrm>
          <a:prstGeom prst="rect">
            <a:avLst/>
          </a:prstGeom>
          <a:noFill/>
        </p:spPr>
        <p:txBody>
          <a:bodyPr wrap="none" rtlCol="0">
            <a:spAutoFit/>
          </a:bodyPr>
          <a:lstStyle/>
          <a:p>
            <a:r>
              <a:rPr lang="en-US" sz="2000" dirty="0" smtClean="0">
                <a:latin typeface="Times New Roman" panose="02020603050405020304" pitchFamily="18" charset="0"/>
                <a:cs typeface="Times New Roman" panose="02020603050405020304" pitchFamily="18" charset="0"/>
              </a:rPr>
              <a:t>Order to Cash</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60732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594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274763"/>
            <a:ext cx="12192000" cy="4308475"/>
          </a:xfrm>
          <a:prstGeom prst="rect">
            <a:avLst/>
          </a:prstGeom>
          <a:noFill/>
          <a:ln>
            <a:noFill/>
          </a:ln>
        </p:spPr>
      </p:pic>
      <p:sp>
        <p:nvSpPr>
          <p:cNvPr id="3" name="Frame 2"/>
          <p:cNvSpPr/>
          <p:nvPr/>
        </p:nvSpPr>
        <p:spPr>
          <a:xfrm>
            <a:off x="3975100" y="2159000"/>
            <a:ext cx="3886200" cy="1092200"/>
          </a:xfrm>
          <a:prstGeom prst="frame">
            <a:avLst>
              <a:gd name="adj1" fmla="val 617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rame 3"/>
          <p:cNvSpPr/>
          <p:nvPr/>
        </p:nvSpPr>
        <p:spPr>
          <a:xfrm>
            <a:off x="3975100" y="3429000"/>
            <a:ext cx="2235200" cy="1104900"/>
          </a:xfrm>
          <a:prstGeom prst="frame">
            <a:avLst>
              <a:gd name="adj1" fmla="val 617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3349721" y="5132862"/>
            <a:ext cx="6238636"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We add the name as Snack production line</a:t>
            </a:r>
          </a:p>
          <a:p>
            <a:pPr algn="ctr"/>
            <a:r>
              <a:rPr lang="en-US" sz="1500" dirty="0" smtClean="0"/>
              <a:t>2/ After we have a list of Work Centers, we add all our Work Centers in Add an item</a:t>
            </a:r>
            <a:endParaRPr lang="en-US" sz="1500" dirty="0"/>
          </a:p>
        </p:txBody>
      </p:sp>
    </p:spTree>
    <p:extLst>
      <p:ext uri="{BB962C8B-B14F-4D97-AF65-F5344CB8AC3E}">
        <p14:creationId xmlns:p14="http://schemas.microsoft.com/office/powerpoint/2010/main" val="237157731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0005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87388"/>
            <a:ext cx="12192000" cy="5481637"/>
          </a:xfrm>
          <a:prstGeom prst="rect">
            <a:avLst/>
          </a:prstGeom>
          <a:noFill/>
          <a:ln>
            <a:noFill/>
          </a:ln>
        </p:spPr>
      </p:pic>
      <p:sp>
        <p:nvSpPr>
          <p:cNvPr id="3" name="Frame 2"/>
          <p:cNvSpPr/>
          <p:nvPr/>
        </p:nvSpPr>
        <p:spPr>
          <a:xfrm>
            <a:off x="0" y="1574800"/>
            <a:ext cx="5829300" cy="1143000"/>
          </a:xfrm>
          <a:prstGeom prst="frame">
            <a:avLst>
              <a:gd name="adj1" fmla="val 617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rame 3"/>
          <p:cNvSpPr/>
          <p:nvPr/>
        </p:nvSpPr>
        <p:spPr>
          <a:xfrm>
            <a:off x="5964072" y="1705970"/>
            <a:ext cx="4856328" cy="1329330"/>
          </a:xfrm>
          <a:prstGeom prst="frame">
            <a:avLst>
              <a:gd name="adj1" fmla="val 617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3936575" y="4750725"/>
            <a:ext cx="6238636"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This is the window to add the Work Center Form, we add the name Form snack</a:t>
            </a:r>
          </a:p>
          <a:p>
            <a:pPr algn="ctr"/>
            <a:r>
              <a:rPr lang="en-US" sz="1500" dirty="0" smtClean="0"/>
              <a:t>2/ Set the Duration as Manual</a:t>
            </a:r>
          </a:p>
          <a:p>
            <a:pPr algn="ctr"/>
            <a:r>
              <a:rPr lang="en-US" sz="1500" dirty="0" smtClean="0"/>
              <a:t>3/ We add the Description for this Work Center to this Route</a:t>
            </a:r>
            <a:endParaRPr lang="en-US" sz="1500" dirty="0"/>
          </a:p>
        </p:txBody>
      </p:sp>
    </p:spTree>
    <p:extLst>
      <p:ext uri="{BB962C8B-B14F-4D97-AF65-F5344CB8AC3E}">
        <p14:creationId xmlns:p14="http://schemas.microsoft.com/office/powerpoint/2010/main" val="359810430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0021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71525"/>
            <a:ext cx="12192000" cy="5313363"/>
          </a:xfrm>
          <a:prstGeom prst="rect">
            <a:avLst/>
          </a:prstGeom>
          <a:noFill/>
          <a:ln>
            <a:noFill/>
          </a:ln>
        </p:spPr>
      </p:pic>
      <p:sp>
        <p:nvSpPr>
          <p:cNvPr id="3" name="Frame 2"/>
          <p:cNvSpPr/>
          <p:nvPr/>
        </p:nvSpPr>
        <p:spPr>
          <a:xfrm>
            <a:off x="2565400" y="3810000"/>
            <a:ext cx="9334500" cy="1955800"/>
          </a:xfrm>
          <a:prstGeom prst="frame">
            <a:avLst>
              <a:gd name="adj1" fmla="val 617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rame 3"/>
          <p:cNvSpPr/>
          <p:nvPr/>
        </p:nvSpPr>
        <p:spPr>
          <a:xfrm>
            <a:off x="1143000" y="771525"/>
            <a:ext cx="2273300" cy="434975"/>
          </a:xfrm>
          <a:prstGeom prst="frame">
            <a:avLst>
              <a:gd name="adj1" fmla="val 1201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4264121" y="2266832"/>
            <a:ext cx="6238636"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This is the completed Route with 3 Work Centers, and it is called Snack production line</a:t>
            </a:r>
            <a:endParaRPr lang="en-US" sz="1500" dirty="0"/>
          </a:p>
        </p:txBody>
      </p:sp>
    </p:spTree>
    <p:extLst>
      <p:ext uri="{BB962C8B-B14F-4D97-AF65-F5344CB8AC3E}">
        <p14:creationId xmlns:p14="http://schemas.microsoft.com/office/powerpoint/2010/main" val="317788510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0040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28650"/>
            <a:ext cx="12192000" cy="5599113"/>
          </a:xfrm>
          <a:prstGeom prst="rect">
            <a:avLst/>
          </a:prstGeom>
          <a:noFill/>
          <a:ln>
            <a:noFill/>
          </a:ln>
        </p:spPr>
      </p:pic>
      <p:sp>
        <p:nvSpPr>
          <p:cNvPr id="3" name="Rectangle 2"/>
          <p:cNvSpPr/>
          <p:nvPr/>
        </p:nvSpPr>
        <p:spPr>
          <a:xfrm>
            <a:off x="4605316" y="983940"/>
            <a:ext cx="6238636" cy="14726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We then create a manufacturing order by go to </a:t>
            </a:r>
            <a:r>
              <a:rPr lang="en-US" sz="1500" dirty="0" err="1" smtClean="0"/>
              <a:t>Manufactoring</a:t>
            </a:r>
            <a:r>
              <a:rPr lang="en-US" sz="1500" dirty="0" smtClean="0"/>
              <a:t> &gt; </a:t>
            </a:r>
            <a:r>
              <a:rPr lang="en-US" sz="1500" dirty="0" err="1" smtClean="0"/>
              <a:t>Manufactoring</a:t>
            </a:r>
            <a:r>
              <a:rPr lang="en-US" sz="1500" dirty="0" smtClean="0"/>
              <a:t> Orders &gt; Create</a:t>
            </a:r>
          </a:p>
          <a:p>
            <a:pPr algn="ctr"/>
            <a:r>
              <a:rPr lang="en-US" sz="1500" dirty="0" smtClean="0"/>
              <a:t>2/ Choose Product &gt; Create and Edit to create a new product</a:t>
            </a:r>
          </a:p>
          <a:p>
            <a:pPr algn="ctr"/>
            <a:r>
              <a:rPr lang="en-US" sz="1500" dirty="0" smtClean="0"/>
              <a:t>3/ Quantity to </a:t>
            </a:r>
            <a:r>
              <a:rPr lang="en-US" sz="1500" dirty="0" err="1" smtClean="0"/>
              <a:t>Produde</a:t>
            </a:r>
            <a:r>
              <a:rPr lang="en-US" sz="1500" dirty="0" smtClean="0"/>
              <a:t> is the number of snack we want to produce (it will be adjusted automatically)</a:t>
            </a:r>
          </a:p>
          <a:p>
            <a:pPr algn="ctr"/>
            <a:r>
              <a:rPr lang="en-US" sz="1500" dirty="0" smtClean="0"/>
              <a:t>4/ Bill of Material will be added and Routing will be added in BOM</a:t>
            </a:r>
            <a:endParaRPr lang="en-US" sz="1500" dirty="0"/>
          </a:p>
        </p:txBody>
      </p:sp>
    </p:spTree>
    <p:extLst>
      <p:ext uri="{BB962C8B-B14F-4D97-AF65-F5344CB8AC3E}">
        <p14:creationId xmlns:p14="http://schemas.microsoft.com/office/powerpoint/2010/main" val="409127989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0062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6988" y="0"/>
            <a:ext cx="12138025" cy="6858000"/>
          </a:xfrm>
          <a:prstGeom prst="rect">
            <a:avLst/>
          </a:prstGeom>
          <a:noFill/>
          <a:ln>
            <a:noFill/>
          </a:ln>
        </p:spPr>
      </p:pic>
      <p:sp>
        <p:nvSpPr>
          <p:cNvPr id="3" name="Rectangle 2"/>
          <p:cNvSpPr/>
          <p:nvPr/>
        </p:nvSpPr>
        <p:spPr>
          <a:xfrm>
            <a:off x="3363369" y="246964"/>
            <a:ext cx="6039938"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This is create product for manufacturing</a:t>
            </a:r>
          </a:p>
          <a:p>
            <a:pPr algn="ctr"/>
            <a:r>
              <a:rPr lang="en-US" sz="1500" dirty="0" smtClean="0"/>
              <a:t>2/ Other information is the same as purchases so you do the similar</a:t>
            </a:r>
          </a:p>
          <a:p>
            <a:pPr algn="ctr"/>
            <a:r>
              <a:rPr lang="en-US" sz="1500" dirty="0" smtClean="0"/>
              <a:t>3/ Remember to uncheck the Can be Purchased and leave only Can be Sold checked</a:t>
            </a:r>
            <a:endParaRPr lang="en-US" sz="1500" dirty="0"/>
          </a:p>
        </p:txBody>
      </p:sp>
    </p:spTree>
    <p:extLst>
      <p:ext uri="{BB962C8B-B14F-4D97-AF65-F5344CB8AC3E}">
        <p14:creationId xmlns:p14="http://schemas.microsoft.com/office/powerpoint/2010/main" val="90601596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0064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68288" y="0"/>
            <a:ext cx="11655425" cy="6858000"/>
          </a:xfrm>
          <a:prstGeom prst="rect">
            <a:avLst/>
          </a:prstGeom>
          <a:noFill/>
          <a:ln>
            <a:noFill/>
          </a:ln>
        </p:spPr>
      </p:pic>
    </p:spTree>
    <p:extLst>
      <p:ext uri="{BB962C8B-B14F-4D97-AF65-F5344CB8AC3E}">
        <p14:creationId xmlns:p14="http://schemas.microsoft.com/office/powerpoint/2010/main" val="178232884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0070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755650" y="0"/>
            <a:ext cx="10679113" cy="6858000"/>
          </a:xfrm>
          <a:prstGeom prst="rect">
            <a:avLst/>
          </a:prstGeom>
          <a:noFill/>
          <a:ln>
            <a:noFill/>
          </a:ln>
        </p:spPr>
      </p:pic>
    </p:spTree>
    <p:extLst>
      <p:ext uri="{BB962C8B-B14F-4D97-AF65-F5344CB8AC3E}">
        <p14:creationId xmlns:p14="http://schemas.microsoft.com/office/powerpoint/2010/main" val="193158530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0135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38138"/>
            <a:ext cx="12192000" cy="6180137"/>
          </a:xfrm>
          <a:prstGeom prst="rect">
            <a:avLst/>
          </a:prstGeom>
          <a:noFill/>
          <a:ln>
            <a:noFill/>
          </a:ln>
        </p:spPr>
      </p:pic>
      <p:sp>
        <p:nvSpPr>
          <p:cNvPr id="3" name="Frame 2"/>
          <p:cNvSpPr/>
          <p:nvPr/>
        </p:nvSpPr>
        <p:spPr>
          <a:xfrm>
            <a:off x="2032000" y="1905000"/>
            <a:ext cx="4025900" cy="1320800"/>
          </a:xfrm>
          <a:prstGeom prst="frame">
            <a:avLst>
              <a:gd name="adj1" fmla="val 617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rame 3"/>
          <p:cNvSpPr/>
          <p:nvPr/>
        </p:nvSpPr>
        <p:spPr>
          <a:xfrm>
            <a:off x="2032000" y="3644900"/>
            <a:ext cx="5067300" cy="2873375"/>
          </a:xfrm>
          <a:prstGeom prst="frame">
            <a:avLst>
              <a:gd name="adj1" fmla="val 330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7099300" y="671193"/>
            <a:ext cx="5092700" cy="26998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This is the Bill of Material page, we add the product (the one we previously created), we add the quantity (how much should this line product at a time), routing we choose the Snack production line that we created before</a:t>
            </a:r>
          </a:p>
          <a:p>
            <a:pPr algn="ctr"/>
            <a:r>
              <a:rPr lang="en-US" sz="1500" dirty="0" smtClean="0"/>
              <a:t>2/ We add the list of materials in the line below</a:t>
            </a:r>
          </a:p>
          <a:p>
            <a:pPr algn="ctr"/>
            <a:r>
              <a:rPr lang="en-US" sz="1500" dirty="0" smtClean="0"/>
              <a:t>3/ We then save this Bill of Material</a:t>
            </a:r>
            <a:endParaRPr lang="en-US" sz="1500" dirty="0"/>
          </a:p>
        </p:txBody>
      </p:sp>
    </p:spTree>
    <p:extLst>
      <p:ext uri="{BB962C8B-B14F-4D97-AF65-F5344CB8AC3E}">
        <p14:creationId xmlns:p14="http://schemas.microsoft.com/office/powerpoint/2010/main" val="26030747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0124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482600"/>
            <a:ext cx="12192000" cy="5891213"/>
          </a:xfrm>
          <a:prstGeom prst="rect">
            <a:avLst/>
          </a:prstGeom>
          <a:noFill/>
          <a:ln>
            <a:noFill/>
          </a:ln>
        </p:spPr>
      </p:pic>
      <p:sp>
        <p:nvSpPr>
          <p:cNvPr id="3" name="Frame 2"/>
          <p:cNvSpPr/>
          <p:nvPr/>
        </p:nvSpPr>
        <p:spPr>
          <a:xfrm>
            <a:off x="2059296" y="4177162"/>
            <a:ext cx="8012752" cy="2196651"/>
          </a:xfrm>
          <a:prstGeom prst="frame">
            <a:avLst>
              <a:gd name="adj1" fmla="val 330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rame 3"/>
          <p:cNvSpPr/>
          <p:nvPr/>
        </p:nvSpPr>
        <p:spPr>
          <a:xfrm>
            <a:off x="107665" y="1188304"/>
            <a:ext cx="1229816" cy="476724"/>
          </a:xfrm>
          <a:prstGeom prst="frame">
            <a:avLst>
              <a:gd name="adj1" fmla="val 14758"/>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4810032" y="737928"/>
            <a:ext cx="6238636" cy="120005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This is the page after we finished, we need to check the availability for the reserved</a:t>
            </a:r>
          </a:p>
          <a:p>
            <a:pPr algn="ctr"/>
            <a:r>
              <a:rPr lang="en-US" sz="1500" dirty="0" smtClean="0"/>
              <a:t>2/ If we don’t have enough in the reserve, </a:t>
            </a:r>
            <a:r>
              <a:rPr lang="en-US" sz="1500" dirty="0" err="1" smtClean="0"/>
              <a:t>Odoo</a:t>
            </a:r>
            <a:r>
              <a:rPr lang="en-US" sz="1500" dirty="0" smtClean="0"/>
              <a:t> will not allow check availability, we need to add to go to purchase and buy the materials</a:t>
            </a:r>
            <a:endParaRPr lang="en-US" sz="1500" dirty="0"/>
          </a:p>
        </p:txBody>
      </p:sp>
    </p:spTree>
    <p:extLst>
      <p:ext uri="{BB962C8B-B14F-4D97-AF65-F5344CB8AC3E}">
        <p14:creationId xmlns:p14="http://schemas.microsoft.com/office/powerpoint/2010/main" val="264844759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0130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44538"/>
            <a:ext cx="12192000" cy="5367337"/>
          </a:xfrm>
          <a:prstGeom prst="rect">
            <a:avLst/>
          </a:prstGeom>
          <a:noFill/>
          <a:ln>
            <a:noFill/>
          </a:ln>
        </p:spPr>
      </p:pic>
      <p:sp>
        <p:nvSpPr>
          <p:cNvPr id="3" name="Frame 2"/>
          <p:cNvSpPr/>
          <p:nvPr/>
        </p:nvSpPr>
        <p:spPr>
          <a:xfrm>
            <a:off x="2018351" y="3658548"/>
            <a:ext cx="8190173" cy="2453327"/>
          </a:xfrm>
          <a:prstGeom prst="frame">
            <a:avLst>
              <a:gd name="adj1" fmla="val 330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rame 3"/>
          <p:cNvSpPr/>
          <p:nvPr/>
        </p:nvSpPr>
        <p:spPr>
          <a:xfrm>
            <a:off x="9717206" y="690896"/>
            <a:ext cx="2474794" cy="414574"/>
          </a:xfrm>
          <a:prstGeom prst="frame">
            <a:avLst>
              <a:gd name="adj1" fmla="val 1976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rame 4"/>
          <p:cNvSpPr/>
          <p:nvPr/>
        </p:nvSpPr>
        <p:spPr>
          <a:xfrm>
            <a:off x="0" y="690896"/>
            <a:ext cx="859809" cy="468217"/>
          </a:xfrm>
          <a:prstGeom prst="frame">
            <a:avLst>
              <a:gd name="adj1" fmla="val 965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ectangle 5"/>
          <p:cNvSpPr/>
          <p:nvPr/>
        </p:nvSpPr>
        <p:spPr>
          <a:xfrm>
            <a:off x="3295130" y="89922"/>
            <a:ext cx="6238636"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After validation the text turn red to black </a:t>
            </a:r>
          </a:p>
          <a:p>
            <a:pPr algn="ctr"/>
            <a:r>
              <a:rPr lang="en-US" sz="1500" dirty="0" smtClean="0"/>
              <a:t>2/ We also have a Produce button</a:t>
            </a:r>
          </a:p>
          <a:p>
            <a:pPr algn="ctr"/>
            <a:r>
              <a:rPr lang="en-US" sz="1500" dirty="0" smtClean="0"/>
              <a:t>3/ Check the progress bar and see that we are on Confirmed</a:t>
            </a:r>
            <a:endParaRPr lang="en-US" sz="1500" dirty="0"/>
          </a:p>
        </p:txBody>
      </p:sp>
    </p:spTree>
    <p:extLst>
      <p:ext uri="{BB962C8B-B14F-4D97-AF65-F5344CB8AC3E}">
        <p14:creationId xmlns:p14="http://schemas.microsoft.com/office/powerpoint/2010/main" val="18171747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62" y="1089794"/>
            <a:ext cx="7769519" cy="5768206"/>
          </a:xfrm>
          <a:prstGeom prst="rect">
            <a:avLst/>
          </a:prstGeom>
        </p:spPr>
      </p:pic>
      <p:sp>
        <p:nvSpPr>
          <p:cNvPr id="3" name="TextBox 2"/>
          <p:cNvSpPr txBox="1"/>
          <p:nvPr/>
        </p:nvSpPr>
        <p:spPr>
          <a:xfrm>
            <a:off x="4823488" y="491320"/>
            <a:ext cx="1678665" cy="400110"/>
          </a:xfrm>
          <a:prstGeom prst="rect">
            <a:avLst/>
          </a:prstGeom>
          <a:noFill/>
        </p:spPr>
        <p:txBody>
          <a:bodyPr wrap="none" rtlCol="0">
            <a:spAutoFit/>
          </a:bodyPr>
          <a:lstStyle/>
          <a:p>
            <a:r>
              <a:rPr lang="en-US" sz="2000" dirty="0" smtClean="0">
                <a:latin typeface="Times New Roman" panose="02020603050405020304" pitchFamily="18" charset="0"/>
                <a:cs typeface="Times New Roman" panose="02020603050405020304" pitchFamily="18" charset="0"/>
              </a:rPr>
              <a:t>Make to Stock</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03747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0141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04800"/>
            <a:ext cx="12192000" cy="6248400"/>
          </a:xfrm>
          <a:prstGeom prst="rect">
            <a:avLst/>
          </a:prstGeom>
          <a:noFill/>
          <a:ln>
            <a:noFill/>
          </a:ln>
        </p:spPr>
      </p:pic>
      <p:sp>
        <p:nvSpPr>
          <p:cNvPr id="3" name="Frame 2"/>
          <p:cNvSpPr/>
          <p:nvPr/>
        </p:nvSpPr>
        <p:spPr>
          <a:xfrm>
            <a:off x="1991057" y="2321068"/>
            <a:ext cx="3004024" cy="1391124"/>
          </a:xfrm>
          <a:prstGeom prst="frame">
            <a:avLst>
              <a:gd name="adj1" fmla="val 723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rame 3"/>
          <p:cNvSpPr/>
          <p:nvPr/>
        </p:nvSpPr>
        <p:spPr>
          <a:xfrm>
            <a:off x="1991057" y="4138494"/>
            <a:ext cx="8026400" cy="2414706"/>
          </a:xfrm>
          <a:prstGeom prst="frame">
            <a:avLst>
              <a:gd name="adj1" fmla="val 330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rame 4"/>
          <p:cNvSpPr/>
          <p:nvPr/>
        </p:nvSpPr>
        <p:spPr>
          <a:xfrm>
            <a:off x="0" y="970080"/>
            <a:ext cx="1392072" cy="503877"/>
          </a:xfrm>
          <a:prstGeom prst="frame">
            <a:avLst>
              <a:gd name="adj1" fmla="val 8209"/>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ectangle 5"/>
          <p:cNvSpPr/>
          <p:nvPr/>
        </p:nvSpPr>
        <p:spPr>
          <a:xfrm>
            <a:off x="3895632" y="321266"/>
            <a:ext cx="4948117"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This time after Produce, we move to the next which is Create </a:t>
            </a:r>
            <a:r>
              <a:rPr lang="en-US" sz="1500" dirty="0" err="1" smtClean="0"/>
              <a:t>Workorders</a:t>
            </a:r>
            <a:endParaRPr lang="en-US" sz="1500" dirty="0"/>
          </a:p>
        </p:txBody>
      </p:sp>
    </p:spTree>
    <p:extLst>
      <p:ext uri="{BB962C8B-B14F-4D97-AF65-F5344CB8AC3E}">
        <p14:creationId xmlns:p14="http://schemas.microsoft.com/office/powerpoint/2010/main" val="337279000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0144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160588"/>
            <a:ext cx="12192000" cy="2535237"/>
          </a:xfrm>
          <a:prstGeom prst="rect">
            <a:avLst/>
          </a:prstGeom>
          <a:noFill/>
          <a:ln>
            <a:noFill/>
          </a:ln>
        </p:spPr>
      </p:pic>
      <p:sp>
        <p:nvSpPr>
          <p:cNvPr id="3" name="Frame 2"/>
          <p:cNvSpPr/>
          <p:nvPr/>
        </p:nvSpPr>
        <p:spPr>
          <a:xfrm>
            <a:off x="0" y="2866979"/>
            <a:ext cx="12192000" cy="804270"/>
          </a:xfrm>
          <a:prstGeom prst="frame">
            <a:avLst>
              <a:gd name="adj1" fmla="val 13488"/>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2271548" y="1136012"/>
            <a:ext cx="6238636"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This is the manufacturing orders, if we notice, we will see that the status is now planned</a:t>
            </a:r>
          </a:p>
          <a:p>
            <a:pPr algn="ctr"/>
            <a:r>
              <a:rPr lang="en-US" sz="1500" dirty="0" smtClean="0"/>
              <a:t>2/ We need to the Work Orders tab in the manufacturing to continue</a:t>
            </a:r>
            <a:endParaRPr lang="en-US" sz="1500" dirty="0"/>
          </a:p>
        </p:txBody>
      </p:sp>
    </p:spTree>
    <p:extLst>
      <p:ext uri="{BB962C8B-B14F-4D97-AF65-F5344CB8AC3E}">
        <p14:creationId xmlns:p14="http://schemas.microsoft.com/office/powerpoint/2010/main" val="189036775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0150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208088"/>
            <a:ext cx="12192000" cy="4440237"/>
          </a:xfrm>
          <a:prstGeom prst="rect">
            <a:avLst/>
          </a:prstGeom>
          <a:noFill/>
          <a:ln>
            <a:noFill/>
          </a:ln>
        </p:spPr>
      </p:pic>
      <p:sp>
        <p:nvSpPr>
          <p:cNvPr id="3" name="Rectangle 2"/>
          <p:cNvSpPr/>
          <p:nvPr/>
        </p:nvSpPr>
        <p:spPr>
          <a:xfrm>
            <a:off x="4236826" y="4341292"/>
            <a:ext cx="6238636"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In Work Orders, we see that we have an order for Form snack</a:t>
            </a:r>
            <a:endParaRPr lang="en-US" sz="1500" dirty="0"/>
          </a:p>
        </p:txBody>
      </p:sp>
    </p:spTree>
    <p:extLst>
      <p:ext uri="{BB962C8B-B14F-4D97-AF65-F5344CB8AC3E}">
        <p14:creationId xmlns:p14="http://schemas.microsoft.com/office/powerpoint/2010/main" val="145861984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0151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88988"/>
            <a:ext cx="12192000" cy="5280025"/>
          </a:xfrm>
          <a:prstGeom prst="rect">
            <a:avLst/>
          </a:prstGeom>
          <a:noFill/>
          <a:ln>
            <a:noFill/>
          </a:ln>
        </p:spPr>
      </p:pic>
      <p:sp>
        <p:nvSpPr>
          <p:cNvPr id="3" name="Frame 2"/>
          <p:cNvSpPr/>
          <p:nvPr/>
        </p:nvSpPr>
        <p:spPr>
          <a:xfrm>
            <a:off x="95534" y="1570442"/>
            <a:ext cx="1214651" cy="544962"/>
          </a:xfrm>
          <a:prstGeom prst="frame">
            <a:avLst>
              <a:gd name="adj1" fmla="val 1833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rame 3"/>
          <p:cNvSpPr/>
          <p:nvPr/>
        </p:nvSpPr>
        <p:spPr>
          <a:xfrm>
            <a:off x="4515893" y="788988"/>
            <a:ext cx="1270758" cy="439311"/>
          </a:xfrm>
          <a:prstGeom prst="frame">
            <a:avLst>
              <a:gd name="adj1" fmla="val 1573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2976682" y="1570442"/>
            <a:ext cx="6238636"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With Form snack Work Order, we start the working process</a:t>
            </a:r>
            <a:endParaRPr lang="en-US" sz="1500" dirty="0"/>
          </a:p>
        </p:txBody>
      </p:sp>
    </p:spTree>
    <p:extLst>
      <p:ext uri="{BB962C8B-B14F-4D97-AF65-F5344CB8AC3E}">
        <p14:creationId xmlns:p14="http://schemas.microsoft.com/office/powerpoint/2010/main" val="165900926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0153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92163"/>
            <a:ext cx="12192000" cy="5272087"/>
          </a:xfrm>
          <a:prstGeom prst="rect">
            <a:avLst/>
          </a:prstGeom>
          <a:noFill/>
          <a:ln>
            <a:noFill/>
          </a:ln>
        </p:spPr>
      </p:pic>
      <p:sp>
        <p:nvSpPr>
          <p:cNvPr id="3" name="Rectangle 2"/>
          <p:cNvSpPr/>
          <p:nvPr/>
        </p:nvSpPr>
        <p:spPr>
          <a:xfrm>
            <a:off x="3554437" y="1202306"/>
            <a:ext cx="6238636"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This is the process of Forming snack</a:t>
            </a:r>
          </a:p>
          <a:p>
            <a:pPr algn="ctr"/>
            <a:r>
              <a:rPr lang="en-US" sz="1500" dirty="0" smtClean="0"/>
              <a:t>2/ Click done the finish the process</a:t>
            </a:r>
            <a:endParaRPr lang="en-US" sz="1500" dirty="0"/>
          </a:p>
        </p:txBody>
      </p:sp>
    </p:spTree>
    <p:extLst>
      <p:ext uri="{BB962C8B-B14F-4D97-AF65-F5344CB8AC3E}">
        <p14:creationId xmlns:p14="http://schemas.microsoft.com/office/powerpoint/2010/main" val="45610556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0155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50925"/>
            <a:ext cx="12192000" cy="4756150"/>
          </a:xfrm>
          <a:prstGeom prst="rect">
            <a:avLst/>
          </a:prstGeom>
          <a:noFill/>
          <a:ln>
            <a:noFill/>
          </a:ln>
        </p:spPr>
      </p:pic>
      <p:sp>
        <p:nvSpPr>
          <p:cNvPr id="3" name="Rectangle 2"/>
          <p:cNvSpPr/>
          <p:nvPr/>
        </p:nvSpPr>
        <p:spPr>
          <a:xfrm>
            <a:off x="5847261" y="806522"/>
            <a:ext cx="6238636"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This is the finished process, check the status below this notice, we see that it is Finished</a:t>
            </a:r>
            <a:endParaRPr lang="en-US" sz="1500" dirty="0"/>
          </a:p>
        </p:txBody>
      </p:sp>
    </p:spTree>
    <p:extLst>
      <p:ext uri="{BB962C8B-B14F-4D97-AF65-F5344CB8AC3E}">
        <p14:creationId xmlns:p14="http://schemas.microsoft.com/office/powerpoint/2010/main" val="239305503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0160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401888"/>
            <a:ext cx="12192000" cy="2052637"/>
          </a:xfrm>
          <a:prstGeom prst="rect">
            <a:avLst/>
          </a:prstGeom>
          <a:noFill/>
          <a:ln>
            <a:noFill/>
          </a:ln>
        </p:spPr>
      </p:pic>
      <p:sp>
        <p:nvSpPr>
          <p:cNvPr id="3" name="Frame 2"/>
          <p:cNvSpPr/>
          <p:nvPr/>
        </p:nvSpPr>
        <p:spPr>
          <a:xfrm>
            <a:off x="9103056" y="3139933"/>
            <a:ext cx="3088943" cy="749680"/>
          </a:xfrm>
          <a:prstGeom prst="frame">
            <a:avLst>
              <a:gd name="adj1" fmla="val 12409"/>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4578019" y="1501136"/>
            <a:ext cx="6238636"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Although it is finished the manufacturing is not finished, it is still In Progress because we need to still have 3 other processes</a:t>
            </a:r>
            <a:endParaRPr lang="en-US" sz="1500" dirty="0"/>
          </a:p>
        </p:txBody>
      </p:sp>
    </p:spTree>
    <p:extLst>
      <p:ext uri="{BB962C8B-B14F-4D97-AF65-F5344CB8AC3E}">
        <p14:creationId xmlns:p14="http://schemas.microsoft.com/office/powerpoint/2010/main" val="331870372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0171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06438"/>
            <a:ext cx="12192000" cy="5443537"/>
          </a:xfrm>
          <a:prstGeom prst="rect">
            <a:avLst/>
          </a:prstGeom>
          <a:noFill/>
          <a:ln>
            <a:noFill/>
          </a:ln>
        </p:spPr>
      </p:pic>
      <p:sp>
        <p:nvSpPr>
          <p:cNvPr id="3" name="Frame 2"/>
          <p:cNvSpPr/>
          <p:nvPr/>
        </p:nvSpPr>
        <p:spPr>
          <a:xfrm>
            <a:off x="5143690" y="2785092"/>
            <a:ext cx="6852692" cy="1473010"/>
          </a:xfrm>
          <a:prstGeom prst="frame">
            <a:avLst>
              <a:gd name="adj1" fmla="val 794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5143690" y="1543500"/>
            <a:ext cx="6238636"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This is the Bake snack process, we process is the same as the previous one so we will not talk about the process</a:t>
            </a:r>
            <a:endParaRPr lang="en-US" sz="1500" dirty="0"/>
          </a:p>
        </p:txBody>
      </p:sp>
    </p:spTree>
    <p:extLst>
      <p:ext uri="{BB962C8B-B14F-4D97-AF65-F5344CB8AC3E}">
        <p14:creationId xmlns:p14="http://schemas.microsoft.com/office/powerpoint/2010/main" val="77632823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0173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39813"/>
            <a:ext cx="12192000" cy="4776787"/>
          </a:xfrm>
          <a:prstGeom prst="rect">
            <a:avLst/>
          </a:prstGeom>
          <a:noFill/>
          <a:ln>
            <a:noFill/>
          </a:ln>
        </p:spPr>
      </p:pic>
    </p:spTree>
    <p:extLst>
      <p:ext uri="{BB962C8B-B14F-4D97-AF65-F5344CB8AC3E}">
        <p14:creationId xmlns:p14="http://schemas.microsoft.com/office/powerpoint/2010/main" val="85847478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0175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49313"/>
            <a:ext cx="12192000" cy="5159375"/>
          </a:xfrm>
          <a:prstGeom prst="rect">
            <a:avLst/>
          </a:prstGeom>
          <a:noFill/>
          <a:ln>
            <a:noFill/>
          </a:ln>
        </p:spPr>
      </p:pic>
      <p:sp>
        <p:nvSpPr>
          <p:cNvPr id="3" name="Frame 2"/>
          <p:cNvSpPr/>
          <p:nvPr/>
        </p:nvSpPr>
        <p:spPr>
          <a:xfrm>
            <a:off x="5143688" y="3740434"/>
            <a:ext cx="7048311" cy="1336533"/>
          </a:xfrm>
          <a:prstGeom prst="frame">
            <a:avLst>
              <a:gd name="adj1" fmla="val 637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5252872" y="2528248"/>
            <a:ext cx="6238636"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This is the Pack snack process, we process is the same as the previous one so we will not talk about the process</a:t>
            </a:r>
            <a:endParaRPr lang="en-US" sz="1500" dirty="0"/>
          </a:p>
        </p:txBody>
      </p:sp>
    </p:spTree>
    <p:extLst>
      <p:ext uri="{BB962C8B-B14F-4D97-AF65-F5344CB8AC3E}">
        <p14:creationId xmlns:p14="http://schemas.microsoft.com/office/powerpoint/2010/main" val="38613703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73616" y="2866031"/>
            <a:ext cx="2404826" cy="477054"/>
          </a:xfrm>
          <a:prstGeom prst="rect">
            <a:avLst/>
          </a:prstGeom>
          <a:noFill/>
        </p:spPr>
        <p:txBody>
          <a:bodyPr wrap="none" rtlCol="0">
            <a:spAutoFit/>
          </a:bodyPr>
          <a:lstStyle/>
          <a:p>
            <a:r>
              <a:rPr lang="en-US" sz="2500" dirty="0" smtClean="0">
                <a:latin typeface="Times New Roman" panose="02020603050405020304" pitchFamily="18" charset="0"/>
                <a:cs typeface="Times New Roman" panose="02020603050405020304" pitchFamily="18" charset="0"/>
              </a:rPr>
              <a:t>Purchase Process</a:t>
            </a:r>
            <a:endParaRPr lang="en-US"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37435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0181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23900"/>
            <a:ext cx="12192000" cy="5410200"/>
          </a:xfrm>
          <a:prstGeom prst="rect">
            <a:avLst/>
          </a:prstGeom>
          <a:noFill/>
          <a:ln>
            <a:noFill/>
          </a:ln>
        </p:spPr>
      </p:pic>
    </p:spTree>
    <p:extLst>
      <p:ext uri="{BB962C8B-B14F-4D97-AF65-F5344CB8AC3E}">
        <p14:creationId xmlns:p14="http://schemas.microsoft.com/office/powerpoint/2010/main" val="317001128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0183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54000"/>
            <a:ext cx="12192000" cy="6350000"/>
          </a:xfrm>
          <a:prstGeom prst="rect">
            <a:avLst/>
          </a:prstGeom>
          <a:noFill/>
          <a:ln>
            <a:noFill/>
          </a:ln>
        </p:spPr>
      </p:pic>
      <p:sp>
        <p:nvSpPr>
          <p:cNvPr id="3" name="Frame 2"/>
          <p:cNvSpPr/>
          <p:nvPr/>
        </p:nvSpPr>
        <p:spPr>
          <a:xfrm>
            <a:off x="1991056" y="4121624"/>
            <a:ext cx="8162877" cy="2482376"/>
          </a:xfrm>
          <a:prstGeom prst="frame">
            <a:avLst>
              <a:gd name="adj1" fmla="val 330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rame 3"/>
          <p:cNvSpPr/>
          <p:nvPr/>
        </p:nvSpPr>
        <p:spPr>
          <a:xfrm>
            <a:off x="7410734" y="1665975"/>
            <a:ext cx="2743199" cy="626849"/>
          </a:xfrm>
          <a:prstGeom prst="frame">
            <a:avLst>
              <a:gd name="adj1" fmla="val 1400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2796275" y="629100"/>
            <a:ext cx="6238636"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The manufacturing is now completed with 3/3 work order and a Mark as Done button now appeared</a:t>
            </a:r>
            <a:endParaRPr lang="en-US" sz="1500" dirty="0"/>
          </a:p>
        </p:txBody>
      </p:sp>
    </p:spTree>
    <p:extLst>
      <p:ext uri="{BB962C8B-B14F-4D97-AF65-F5344CB8AC3E}">
        <p14:creationId xmlns:p14="http://schemas.microsoft.com/office/powerpoint/2010/main" val="394195543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0190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17588"/>
            <a:ext cx="12192000" cy="4822825"/>
          </a:xfrm>
          <a:prstGeom prst="rect">
            <a:avLst/>
          </a:prstGeom>
          <a:noFill/>
          <a:ln>
            <a:noFill/>
          </a:ln>
        </p:spPr>
      </p:pic>
      <p:sp>
        <p:nvSpPr>
          <p:cNvPr id="3" name="Rectangle 2"/>
          <p:cNvSpPr/>
          <p:nvPr/>
        </p:nvSpPr>
        <p:spPr>
          <a:xfrm>
            <a:off x="3233004" y="4341291"/>
            <a:ext cx="6238636"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We check the inventory by going to Inventory tab &gt; Reporting &gt; Inventory </a:t>
            </a:r>
            <a:r>
              <a:rPr lang="en-US" sz="1500" dirty="0" err="1" smtClean="0"/>
              <a:t>Valudation</a:t>
            </a:r>
            <a:r>
              <a:rPr lang="en-US" sz="1500" dirty="0" smtClean="0"/>
              <a:t> &gt; Retrieve the inventory </a:t>
            </a:r>
            <a:r>
              <a:rPr lang="en-US" sz="1500" dirty="0" err="1" smtClean="0"/>
              <a:t>valudation</a:t>
            </a:r>
            <a:endParaRPr lang="en-US" sz="1500" dirty="0"/>
          </a:p>
        </p:txBody>
      </p:sp>
    </p:spTree>
    <p:extLst>
      <p:ext uri="{BB962C8B-B14F-4D97-AF65-F5344CB8AC3E}">
        <p14:creationId xmlns:p14="http://schemas.microsoft.com/office/powerpoint/2010/main" val="67601383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0192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60400"/>
            <a:ext cx="12192000" cy="5535613"/>
          </a:xfrm>
          <a:prstGeom prst="rect">
            <a:avLst/>
          </a:prstGeom>
          <a:noFill/>
          <a:ln>
            <a:noFill/>
          </a:ln>
        </p:spPr>
      </p:pic>
      <p:sp>
        <p:nvSpPr>
          <p:cNvPr id="3" name="Frame 2"/>
          <p:cNvSpPr/>
          <p:nvPr/>
        </p:nvSpPr>
        <p:spPr>
          <a:xfrm>
            <a:off x="-151642" y="2239181"/>
            <a:ext cx="12343642" cy="708736"/>
          </a:xfrm>
          <a:prstGeom prst="frame">
            <a:avLst>
              <a:gd name="adj1" fmla="val 1945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2900861" y="779226"/>
            <a:ext cx="6238636"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We see that we have Chocolate Bar – 45g with 3 unit cost about 45$</a:t>
            </a:r>
            <a:endParaRPr lang="en-US" sz="1500" dirty="0"/>
          </a:p>
        </p:txBody>
      </p:sp>
    </p:spTree>
    <p:extLst>
      <p:ext uri="{BB962C8B-B14F-4D97-AF65-F5344CB8AC3E}">
        <p14:creationId xmlns:p14="http://schemas.microsoft.com/office/powerpoint/2010/main" val="116043190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0195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925638"/>
            <a:ext cx="12192000" cy="3006725"/>
          </a:xfrm>
          <a:prstGeom prst="rect">
            <a:avLst/>
          </a:prstGeom>
          <a:noFill/>
          <a:ln>
            <a:noFill/>
          </a:ln>
        </p:spPr>
      </p:pic>
      <p:sp>
        <p:nvSpPr>
          <p:cNvPr id="3" name="Rectangle 2"/>
          <p:cNvSpPr/>
          <p:nvPr/>
        </p:nvSpPr>
        <p:spPr>
          <a:xfrm>
            <a:off x="5143690" y="1543500"/>
            <a:ext cx="6238636"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The manufactured product also appeared in Sales &gt; Products</a:t>
            </a:r>
            <a:endParaRPr lang="en-US" sz="1500" dirty="0"/>
          </a:p>
        </p:txBody>
      </p:sp>
    </p:spTree>
    <p:extLst>
      <p:ext uri="{BB962C8B-B14F-4D97-AF65-F5344CB8AC3E}">
        <p14:creationId xmlns:p14="http://schemas.microsoft.com/office/powerpoint/2010/main" val="100929395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0040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28650"/>
            <a:ext cx="12192000" cy="5599113"/>
          </a:xfrm>
          <a:prstGeom prst="rect">
            <a:avLst/>
          </a:prstGeom>
          <a:noFill/>
          <a:ln>
            <a:noFill/>
          </a:ln>
        </p:spPr>
      </p:pic>
      <p:sp>
        <p:nvSpPr>
          <p:cNvPr id="3" name="Rectangle 2"/>
          <p:cNvSpPr/>
          <p:nvPr/>
        </p:nvSpPr>
        <p:spPr>
          <a:xfrm>
            <a:off x="4515893" y="779225"/>
            <a:ext cx="6238636"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This the manufacturing process for Oats Bar – 40g, the process is similar so we will omitted from talking about the process but show pictures to demo</a:t>
            </a:r>
            <a:endParaRPr lang="en-US" sz="1500" dirty="0"/>
          </a:p>
        </p:txBody>
      </p:sp>
    </p:spTree>
    <p:extLst>
      <p:ext uri="{BB962C8B-B14F-4D97-AF65-F5344CB8AC3E}">
        <p14:creationId xmlns:p14="http://schemas.microsoft.com/office/powerpoint/2010/main" val="235569858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0244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113"/>
            <a:ext cx="12192000" cy="6834187"/>
          </a:xfrm>
          <a:prstGeom prst="rect">
            <a:avLst/>
          </a:prstGeom>
          <a:noFill/>
          <a:ln>
            <a:noFill/>
          </a:ln>
        </p:spPr>
      </p:pic>
    </p:spTree>
    <p:extLst>
      <p:ext uri="{BB962C8B-B14F-4D97-AF65-F5344CB8AC3E}">
        <p14:creationId xmlns:p14="http://schemas.microsoft.com/office/powerpoint/2010/main" val="422725690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024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74638" y="0"/>
            <a:ext cx="11641137" cy="6858000"/>
          </a:xfrm>
          <a:prstGeom prst="rect">
            <a:avLst/>
          </a:prstGeom>
          <a:noFill/>
          <a:ln>
            <a:noFill/>
          </a:ln>
        </p:spPr>
      </p:pic>
    </p:spTree>
    <p:extLst>
      <p:ext uri="{BB962C8B-B14F-4D97-AF65-F5344CB8AC3E}">
        <p14:creationId xmlns:p14="http://schemas.microsoft.com/office/powerpoint/2010/main" val="148400124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0414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742950" y="-153539"/>
            <a:ext cx="10706100" cy="6858000"/>
          </a:xfrm>
          <a:prstGeom prst="rect">
            <a:avLst/>
          </a:prstGeom>
          <a:noFill/>
          <a:ln>
            <a:noFill/>
          </a:ln>
        </p:spPr>
      </p:pic>
      <p:sp>
        <p:nvSpPr>
          <p:cNvPr id="3" name="Frame 2"/>
          <p:cNvSpPr/>
          <p:nvPr/>
        </p:nvSpPr>
        <p:spPr>
          <a:xfrm>
            <a:off x="781759" y="1105467"/>
            <a:ext cx="4936653" cy="1310187"/>
          </a:xfrm>
          <a:prstGeom prst="frame">
            <a:avLst>
              <a:gd name="adj1" fmla="val 747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ame 3"/>
          <p:cNvSpPr/>
          <p:nvPr/>
        </p:nvSpPr>
        <p:spPr>
          <a:xfrm>
            <a:off x="899235" y="3517709"/>
            <a:ext cx="8162877" cy="2482376"/>
          </a:xfrm>
          <a:prstGeom prst="frame">
            <a:avLst>
              <a:gd name="adj1" fmla="val 330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Frame 5"/>
          <p:cNvSpPr/>
          <p:nvPr/>
        </p:nvSpPr>
        <p:spPr>
          <a:xfrm>
            <a:off x="781759" y="-58002"/>
            <a:ext cx="2097920" cy="562972"/>
          </a:xfrm>
          <a:prstGeom prst="frame">
            <a:avLst>
              <a:gd name="adj1" fmla="val 1232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870735" y="2470242"/>
            <a:ext cx="6238636"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Notice the Bill of Material is the different in the </a:t>
            </a:r>
            <a:r>
              <a:rPr lang="en-US" sz="1500" dirty="0" err="1" smtClean="0"/>
              <a:t>ingreedients</a:t>
            </a:r>
            <a:endParaRPr lang="en-US" sz="1500" dirty="0"/>
          </a:p>
        </p:txBody>
      </p:sp>
    </p:spTree>
    <p:extLst>
      <p:ext uri="{BB962C8B-B14F-4D97-AF65-F5344CB8AC3E}">
        <p14:creationId xmlns:p14="http://schemas.microsoft.com/office/powerpoint/2010/main" val="362936250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1313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19125"/>
            <a:ext cx="12192000" cy="5619750"/>
          </a:xfrm>
          <a:prstGeom prst="rect">
            <a:avLst/>
          </a:prstGeom>
          <a:noFill/>
          <a:ln>
            <a:noFill/>
          </a:ln>
        </p:spPr>
      </p:pic>
      <p:sp>
        <p:nvSpPr>
          <p:cNvPr id="3" name="Frame 2"/>
          <p:cNvSpPr/>
          <p:nvPr/>
        </p:nvSpPr>
        <p:spPr>
          <a:xfrm>
            <a:off x="3402128" y="2620368"/>
            <a:ext cx="3312571" cy="1310187"/>
          </a:xfrm>
          <a:prstGeom prst="frame">
            <a:avLst>
              <a:gd name="adj1" fmla="val 747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68884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395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5875" y="0"/>
            <a:ext cx="12160250" cy="6858000"/>
          </a:xfrm>
          <a:prstGeom prst="rect">
            <a:avLst/>
          </a:prstGeom>
          <a:noFill/>
          <a:ln>
            <a:noFill/>
          </a:ln>
        </p:spPr>
      </p:pic>
    </p:spTree>
    <p:extLst>
      <p:ext uri="{BB962C8B-B14F-4D97-AF65-F5344CB8AC3E}">
        <p14:creationId xmlns:p14="http://schemas.microsoft.com/office/powerpoint/2010/main" val="8314580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1315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12738"/>
            <a:ext cx="12192000" cy="6232525"/>
          </a:xfrm>
          <a:prstGeom prst="rect">
            <a:avLst/>
          </a:prstGeom>
          <a:noFill/>
          <a:ln>
            <a:noFill/>
          </a:ln>
        </p:spPr>
      </p:pic>
      <p:sp>
        <p:nvSpPr>
          <p:cNvPr id="3" name="Rectangle 2"/>
          <p:cNvSpPr/>
          <p:nvPr/>
        </p:nvSpPr>
        <p:spPr>
          <a:xfrm>
            <a:off x="3901744" y="983941"/>
            <a:ext cx="6238636"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It costs 2kg of each to create a 1 unit of Oats Bar, we need 3 units so </a:t>
            </a:r>
            <a:r>
              <a:rPr lang="en-US" sz="1500" dirty="0" err="1" smtClean="0"/>
              <a:t>Odoo</a:t>
            </a:r>
            <a:r>
              <a:rPr lang="en-US" sz="1500" dirty="0" smtClean="0"/>
              <a:t> automatically calculate for us to 6kg</a:t>
            </a:r>
            <a:endParaRPr lang="en-US" sz="1500" dirty="0"/>
          </a:p>
        </p:txBody>
      </p:sp>
      <p:sp>
        <p:nvSpPr>
          <p:cNvPr id="4" name="Frame 3"/>
          <p:cNvSpPr/>
          <p:nvPr/>
        </p:nvSpPr>
        <p:spPr>
          <a:xfrm>
            <a:off x="1977503" y="4227393"/>
            <a:ext cx="8162877" cy="2482376"/>
          </a:xfrm>
          <a:prstGeom prst="frame">
            <a:avLst>
              <a:gd name="adj1" fmla="val 330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5078497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1320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96863"/>
            <a:ext cx="12192000" cy="6264275"/>
          </a:xfrm>
          <a:prstGeom prst="rect">
            <a:avLst/>
          </a:prstGeom>
          <a:noFill/>
          <a:ln>
            <a:noFill/>
          </a:ln>
        </p:spPr>
      </p:pic>
    </p:spTree>
    <p:extLst>
      <p:ext uri="{BB962C8B-B14F-4D97-AF65-F5344CB8AC3E}">
        <p14:creationId xmlns:p14="http://schemas.microsoft.com/office/powerpoint/2010/main" val="226486831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1325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14325"/>
            <a:ext cx="12192000" cy="6227763"/>
          </a:xfrm>
          <a:prstGeom prst="rect">
            <a:avLst/>
          </a:prstGeom>
          <a:noFill/>
          <a:ln>
            <a:noFill/>
          </a:ln>
        </p:spPr>
      </p:pic>
    </p:spTree>
    <p:extLst>
      <p:ext uri="{BB962C8B-B14F-4D97-AF65-F5344CB8AC3E}">
        <p14:creationId xmlns:p14="http://schemas.microsoft.com/office/powerpoint/2010/main" val="77028119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1331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15950"/>
            <a:ext cx="12192000" cy="5624513"/>
          </a:xfrm>
          <a:prstGeom prst="rect">
            <a:avLst/>
          </a:prstGeom>
          <a:noFill/>
          <a:ln>
            <a:noFill/>
          </a:ln>
        </p:spPr>
      </p:pic>
      <p:sp>
        <p:nvSpPr>
          <p:cNvPr id="3" name="Frame 2"/>
          <p:cNvSpPr/>
          <p:nvPr/>
        </p:nvSpPr>
        <p:spPr>
          <a:xfrm>
            <a:off x="1696158" y="2279176"/>
            <a:ext cx="10495842" cy="409434"/>
          </a:xfrm>
          <a:prstGeom prst="frame">
            <a:avLst>
              <a:gd name="adj1" fmla="val 2080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ame 3"/>
          <p:cNvSpPr/>
          <p:nvPr/>
        </p:nvSpPr>
        <p:spPr>
          <a:xfrm>
            <a:off x="1696158" y="3942402"/>
            <a:ext cx="10495842" cy="409434"/>
          </a:xfrm>
          <a:prstGeom prst="frame">
            <a:avLst>
              <a:gd name="adj1" fmla="val 2080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829791" y="1201904"/>
            <a:ext cx="6238636"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After finished, we have Chocolate Bar and Oats Bar</a:t>
            </a:r>
            <a:endParaRPr lang="en-US" sz="1500" dirty="0"/>
          </a:p>
        </p:txBody>
      </p:sp>
    </p:spTree>
    <p:extLst>
      <p:ext uri="{BB962C8B-B14F-4D97-AF65-F5344CB8AC3E}">
        <p14:creationId xmlns:p14="http://schemas.microsoft.com/office/powerpoint/2010/main" val="376701801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82046" y="2538485"/>
            <a:ext cx="4201343" cy="861774"/>
          </a:xfrm>
          <a:prstGeom prst="rect">
            <a:avLst/>
          </a:prstGeom>
          <a:noFill/>
        </p:spPr>
        <p:txBody>
          <a:bodyPr wrap="none" rtlCol="0">
            <a:spAutoFit/>
          </a:bodyPr>
          <a:lstStyle/>
          <a:p>
            <a:r>
              <a:rPr lang="en-US" sz="5000" dirty="0" smtClean="0">
                <a:latin typeface="Times New Roman" panose="02020603050405020304" pitchFamily="18" charset="0"/>
                <a:cs typeface="Times New Roman" panose="02020603050405020304" pitchFamily="18" charset="0"/>
              </a:rPr>
              <a:t>Setting Website</a:t>
            </a:r>
            <a:endParaRPr lang="en-US" sz="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289037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134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65100"/>
            <a:ext cx="12192000" cy="6526213"/>
          </a:xfrm>
          <a:prstGeom prst="rect">
            <a:avLst/>
          </a:prstGeom>
          <a:noFill/>
          <a:ln>
            <a:noFill/>
          </a:ln>
        </p:spPr>
      </p:pic>
      <p:sp>
        <p:nvSpPr>
          <p:cNvPr id="3" name="Frame 2"/>
          <p:cNvSpPr/>
          <p:nvPr/>
        </p:nvSpPr>
        <p:spPr>
          <a:xfrm>
            <a:off x="4244453" y="1951628"/>
            <a:ext cx="2797791" cy="3630305"/>
          </a:xfrm>
          <a:prstGeom prst="frame">
            <a:avLst>
              <a:gd name="adj1" fmla="val 571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474949" y="607988"/>
            <a:ext cx="6238636"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Create a website we choose the basic form</a:t>
            </a:r>
            <a:endParaRPr lang="en-US" sz="1500" dirty="0"/>
          </a:p>
        </p:txBody>
      </p:sp>
    </p:spTree>
    <p:extLst>
      <p:ext uri="{BB962C8B-B14F-4D97-AF65-F5344CB8AC3E}">
        <p14:creationId xmlns:p14="http://schemas.microsoft.com/office/powerpoint/2010/main" val="245870939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1344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65100"/>
            <a:ext cx="12192000" cy="6526213"/>
          </a:xfrm>
          <a:prstGeom prst="rect">
            <a:avLst/>
          </a:prstGeom>
          <a:noFill/>
          <a:ln>
            <a:noFill/>
          </a:ln>
        </p:spPr>
      </p:pic>
      <p:sp>
        <p:nvSpPr>
          <p:cNvPr id="3" name="Frame 2"/>
          <p:cNvSpPr/>
          <p:nvPr/>
        </p:nvSpPr>
        <p:spPr>
          <a:xfrm>
            <a:off x="8175009" y="982639"/>
            <a:ext cx="4016991" cy="532263"/>
          </a:xfrm>
          <a:prstGeom prst="frame">
            <a:avLst>
              <a:gd name="adj1" fmla="val 2274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662304" y="1775110"/>
            <a:ext cx="6238636"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Publish is to publish the page so other public user can see</a:t>
            </a:r>
          </a:p>
          <a:p>
            <a:pPr algn="ctr"/>
            <a:r>
              <a:rPr lang="en-US" sz="1500" dirty="0" smtClean="0"/>
              <a:t>2/ New is to new a page (we will have new product after we install </a:t>
            </a:r>
            <a:r>
              <a:rPr lang="en-US" sz="1500" dirty="0" err="1" smtClean="0"/>
              <a:t>eCommerce</a:t>
            </a:r>
            <a:r>
              <a:rPr lang="en-US" sz="1500" dirty="0" smtClean="0"/>
              <a:t>)</a:t>
            </a:r>
          </a:p>
          <a:p>
            <a:pPr algn="ctr"/>
            <a:r>
              <a:rPr lang="en-US" sz="1500" dirty="0" smtClean="0"/>
              <a:t>3/ Edit is to edit the current page we are in</a:t>
            </a:r>
          </a:p>
        </p:txBody>
      </p:sp>
    </p:spTree>
    <p:extLst>
      <p:ext uri="{BB962C8B-B14F-4D97-AF65-F5344CB8AC3E}">
        <p14:creationId xmlns:p14="http://schemas.microsoft.com/office/powerpoint/2010/main" val="318435073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1421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15950"/>
            <a:ext cx="12192000" cy="5624513"/>
          </a:xfrm>
          <a:prstGeom prst="rect">
            <a:avLst/>
          </a:prstGeom>
          <a:noFill/>
          <a:ln>
            <a:noFill/>
          </a:ln>
        </p:spPr>
      </p:pic>
      <p:sp>
        <p:nvSpPr>
          <p:cNvPr id="3" name="Frame 2"/>
          <p:cNvSpPr/>
          <p:nvPr/>
        </p:nvSpPr>
        <p:spPr>
          <a:xfrm>
            <a:off x="10768084" y="615950"/>
            <a:ext cx="1423916" cy="409434"/>
          </a:xfrm>
          <a:prstGeom prst="frame">
            <a:avLst>
              <a:gd name="adj1" fmla="val 2080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51618" y="1025384"/>
            <a:ext cx="6238636"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This is to edit the page</a:t>
            </a:r>
          </a:p>
          <a:p>
            <a:pPr algn="ctr"/>
            <a:r>
              <a:rPr lang="en-US" sz="1500" dirty="0" smtClean="0"/>
              <a:t>2/ Click save to Save and Discard to cancel changes</a:t>
            </a:r>
            <a:endParaRPr lang="en-US" sz="1500" dirty="0"/>
          </a:p>
        </p:txBody>
      </p:sp>
    </p:spTree>
    <p:extLst>
      <p:ext uri="{BB962C8B-B14F-4D97-AF65-F5344CB8AC3E}">
        <p14:creationId xmlns:p14="http://schemas.microsoft.com/office/powerpoint/2010/main" val="176230274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1444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04838"/>
            <a:ext cx="12192000" cy="5648325"/>
          </a:xfrm>
          <a:prstGeom prst="rect">
            <a:avLst/>
          </a:prstGeom>
          <a:noFill/>
          <a:ln>
            <a:noFill/>
          </a:ln>
        </p:spPr>
      </p:pic>
      <p:sp>
        <p:nvSpPr>
          <p:cNvPr id="3" name="Frame 2"/>
          <p:cNvSpPr/>
          <p:nvPr/>
        </p:nvSpPr>
        <p:spPr>
          <a:xfrm>
            <a:off x="9498841" y="604838"/>
            <a:ext cx="1164609" cy="409434"/>
          </a:xfrm>
          <a:prstGeom prst="frame">
            <a:avLst>
              <a:gd name="adj1" fmla="val 2080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6522113" y="1624985"/>
            <a:ext cx="4969302"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After finished, we have Chocolate Bar and Oats Bar</a:t>
            </a:r>
            <a:endParaRPr lang="en-US" sz="1500" dirty="0"/>
          </a:p>
        </p:txBody>
      </p:sp>
    </p:spTree>
    <p:extLst>
      <p:ext uri="{BB962C8B-B14F-4D97-AF65-F5344CB8AC3E}">
        <p14:creationId xmlns:p14="http://schemas.microsoft.com/office/powerpoint/2010/main" val="336169053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364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14363"/>
            <a:ext cx="12192000" cy="5629275"/>
          </a:xfrm>
          <a:prstGeom prst="rect">
            <a:avLst/>
          </a:prstGeom>
          <a:noFill/>
          <a:ln>
            <a:noFill/>
          </a:ln>
        </p:spPr>
      </p:pic>
      <p:sp>
        <p:nvSpPr>
          <p:cNvPr id="3" name="Frame 2"/>
          <p:cNvSpPr/>
          <p:nvPr/>
        </p:nvSpPr>
        <p:spPr>
          <a:xfrm>
            <a:off x="1241946" y="1692322"/>
            <a:ext cx="7219666" cy="2374711"/>
          </a:xfrm>
          <a:prstGeom prst="frame">
            <a:avLst>
              <a:gd name="adj1" fmla="val 553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ame 3"/>
          <p:cNvSpPr/>
          <p:nvPr/>
        </p:nvSpPr>
        <p:spPr>
          <a:xfrm>
            <a:off x="7287903" y="793845"/>
            <a:ext cx="2417929" cy="570932"/>
          </a:xfrm>
          <a:prstGeom prst="frame">
            <a:avLst>
              <a:gd name="adj1" fmla="val 1270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616657" y="4394577"/>
            <a:ext cx="5240740" cy="117370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We are on </a:t>
            </a:r>
            <a:r>
              <a:rPr lang="en-US" sz="1500" dirty="0" err="1" smtClean="0"/>
              <a:t>Adminstrative</a:t>
            </a:r>
            <a:r>
              <a:rPr lang="en-US" sz="1500" dirty="0" smtClean="0"/>
              <a:t> account, we have also installed </a:t>
            </a:r>
            <a:r>
              <a:rPr lang="en-US" sz="1500" dirty="0" err="1" smtClean="0"/>
              <a:t>eCommerce</a:t>
            </a:r>
            <a:r>
              <a:rPr lang="en-US" sz="1500" dirty="0"/>
              <a:t> </a:t>
            </a:r>
            <a:r>
              <a:rPr lang="en-US" sz="1500" dirty="0" smtClean="0"/>
              <a:t>that is why in the shop we have products in our sales loaded in our shop</a:t>
            </a:r>
          </a:p>
          <a:p>
            <a:pPr algn="ctr"/>
            <a:r>
              <a:rPr lang="en-US" sz="1500" dirty="0" smtClean="0"/>
              <a:t>2/ These products are not publish to the public user</a:t>
            </a:r>
            <a:endParaRPr lang="en-US" sz="1500" dirty="0"/>
          </a:p>
        </p:txBody>
      </p:sp>
    </p:spTree>
    <p:extLst>
      <p:ext uri="{BB962C8B-B14F-4D97-AF65-F5344CB8AC3E}">
        <p14:creationId xmlns:p14="http://schemas.microsoft.com/office/powerpoint/2010/main" val="19393150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384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979613"/>
            <a:ext cx="12192000" cy="2897187"/>
          </a:xfrm>
          <a:prstGeom prst="rect">
            <a:avLst/>
          </a:prstGeom>
          <a:noFill/>
          <a:ln>
            <a:noFill/>
          </a:ln>
        </p:spPr>
      </p:pic>
      <p:sp>
        <p:nvSpPr>
          <p:cNvPr id="4" name="Frame 3"/>
          <p:cNvSpPr/>
          <p:nvPr/>
        </p:nvSpPr>
        <p:spPr>
          <a:xfrm>
            <a:off x="9894627" y="3809657"/>
            <a:ext cx="2297373" cy="1067143"/>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4701654" y="5851649"/>
            <a:ext cx="3398293" cy="68818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Download Purchase Module</a:t>
            </a:r>
            <a:endParaRPr lang="en-US" dirty="0"/>
          </a:p>
        </p:txBody>
      </p:sp>
      <p:cxnSp>
        <p:nvCxnSpPr>
          <p:cNvPr id="7" name="Straight Arrow Connector 6"/>
          <p:cNvCxnSpPr>
            <a:stCxn id="5" idx="3"/>
          </p:cNvCxnSpPr>
          <p:nvPr/>
        </p:nvCxnSpPr>
        <p:spPr>
          <a:xfrm flipV="1">
            <a:off x="8099947" y="4876800"/>
            <a:ext cx="1794680" cy="13189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75709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370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15950"/>
            <a:ext cx="12192000" cy="5624513"/>
          </a:xfrm>
          <a:prstGeom prst="rect">
            <a:avLst/>
          </a:prstGeom>
          <a:noFill/>
          <a:ln>
            <a:noFill/>
          </a:ln>
        </p:spPr>
      </p:pic>
      <p:sp>
        <p:nvSpPr>
          <p:cNvPr id="3" name="Frame 2"/>
          <p:cNvSpPr/>
          <p:nvPr/>
        </p:nvSpPr>
        <p:spPr>
          <a:xfrm>
            <a:off x="6264321" y="2483893"/>
            <a:ext cx="1392073" cy="2088107"/>
          </a:xfrm>
          <a:prstGeom prst="frame">
            <a:avLst>
              <a:gd name="adj1" fmla="val 553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ame 3"/>
          <p:cNvSpPr/>
          <p:nvPr/>
        </p:nvSpPr>
        <p:spPr>
          <a:xfrm>
            <a:off x="9676262" y="504967"/>
            <a:ext cx="1869743" cy="464024"/>
          </a:xfrm>
          <a:prstGeom prst="frame">
            <a:avLst>
              <a:gd name="adj1" fmla="val 11418"/>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205707" y="1099546"/>
            <a:ext cx="3058614"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We can add new product that are not in Sales</a:t>
            </a:r>
            <a:endParaRPr lang="en-US" sz="1500" dirty="0"/>
          </a:p>
        </p:txBody>
      </p:sp>
    </p:spTree>
    <p:extLst>
      <p:ext uri="{BB962C8B-B14F-4D97-AF65-F5344CB8AC3E}">
        <p14:creationId xmlns:p14="http://schemas.microsoft.com/office/powerpoint/2010/main" val="156248325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371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58750"/>
            <a:ext cx="12192000" cy="6540500"/>
          </a:xfrm>
          <a:prstGeom prst="rect">
            <a:avLst/>
          </a:prstGeom>
          <a:noFill/>
          <a:ln>
            <a:noFill/>
          </a:ln>
        </p:spPr>
      </p:pic>
      <p:sp>
        <p:nvSpPr>
          <p:cNvPr id="4" name="Rectangle 3"/>
          <p:cNvSpPr/>
          <p:nvPr/>
        </p:nvSpPr>
        <p:spPr>
          <a:xfrm>
            <a:off x="5402997" y="2978624"/>
            <a:ext cx="4969302"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Add new product name</a:t>
            </a:r>
            <a:endParaRPr lang="en-US" sz="1500" dirty="0"/>
          </a:p>
        </p:txBody>
      </p:sp>
    </p:spTree>
    <p:extLst>
      <p:ext uri="{BB962C8B-B14F-4D97-AF65-F5344CB8AC3E}">
        <p14:creationId xmlns:p14="http://schemas.microsoft.com/office/powerpoint/2010/main" val="423511169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373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52400"/>
            <a:ext cx="12192000" cy="6553200"/>
          </a:xfrm>
          <a:prstGeom prst="rect">
            <a:avLst/>
          </a:prstGeom>
          <a:noFill/>
          <a:ln>
            <a:noFill/>
          </a:ln>
        </p:spPr>
      </p:pic>
      <p:sp>
        <p:nvSpPr>
          <p:cNvPr id="3" name="Frame 2"/>
          <p:cNvSpPr/>
          <p:nvPr/>
        </p:nvSpPr>
        <p:spPr>
          <a:xfrm>
            <a:off x="8639032" y="928047"/>
            <a:ext cx="1760561" cy="464025"/>
          </a:xfrm>
          <a:prstGeom prst="frame">
            <a:avLst>
              <a:gd name="adj1" fmla="val 2024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219355" y="1730991"/>
            <a:ext cx="4450687"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To publish product from sales to public customer</a:t>
            </a:r>
            <a:endParaRPr lang="en-US" sz="1500" dirty="0"/>
          </a:p>
        </p:txBody>
      </p:sp>
      <p:cxnSp>
        <p:nvCxnSpPr>
          <p:cNvPr id="6" name="Straight Arrow Connector 5"/>
          <p:cNvCxnSpPr/>
          <p:nvPr/>
        </p:nvCxnSpPr>
        <p:spPr>
          <a:xfrm flipV="1">
            <a:off x="7861110" y="1596788"/>
            <a:ext cx="1446663" cy="5732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556365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381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31825"/>
            <a:ext cx="12192000" cy="5592763"/>
          </a:xfrm>
          <a:prstGeom prst="rect">
            <a:avLst/>
          </a:prstGeom>
          <a:noFill/>
          <a:ln>
            <a:noFill/>
          </a:ln>
        </p:spPr>
      </p:pic>
      <p:sp>
        <p:nvSpPr>
          <p:cNvPr id="3" name="Rectangle 2"/>
          <p:cNvSpPr/>
          <p:nvPr/>
        </p:nvSpPr>
        <p:spPr>
          <a:xfrm>
            <a:off x="6522113" y="1624985"/>
            <a:ext cx="4969302"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This is the view that public customer see after you set up publish</a:t>
            </a:r>
            <a:endParaRPr lang="en-US" sz="1500" dirty="0"/>
          </a:p>
        </p:txBody>
      </p:sp>
    </p:spTree>
    <p:extLst>
      <p:ext uri="{BB962C8B-B14F-4D97-AF65-F5344CB8AC3E}">
        <p14:creationId xmlns:p14="http://schemas.microsoft.com/office/powerpoint/2010/main" val="293866945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89724" y="2538485"/>
            <a:ext cx="7310014" cy="861774"/>
          </a:xfrm>
          <a:prstGeom prst="rect">
            <a:avLst/>
          </a:prstGeom>
          <a:noFill/>
        </p:spPr>
        <p:txBody>
          <a:bodyPr wrap="none" rtlCol="0">
            <a:spAutoFit/>
          </a:bodyPr>
          <a:lstStyle/>
          <a:p>
            <a:r>
              <a:rPr lang="en-US" sz="5000" dirty="0" smtClean="0">
                <a:latin typeface="Times New Roman" panose="02020603050405020304" pitchFamily="18" charset="0"/>
                <a:cs typeface="Times New Roman" panose="02020603050405020304" pitchFamily="18" charset="0"/>
              </a:rPr>
              <a:t>Sales Order via Sale Person</a:t>
            </a:r>
            <a:endParaRPr lang="en-US" sz="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230200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391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33413"/>
            <a:ext cx="12192000" cy="5589587"/>
          </a:xfrm>
          <a:prstGeom prst="rect">
            <a:avLst/>
          </a:prstGeom>
          <a:noFill/>
          <a:ln>
            <a:noFill/>
          </a:ln>
        </p:spPr>
      </p:pic>
      <p:sp>
        <p:nvSpPr>
          <p:cNvPr id="3" name="Rectangle 2"/>
          <p:cNvSpPr/>
          <p:nvPr/>
        </p:nvSpPr>
        <p:spPr>
          <a:xfrm>
            <a:off x="4147402" y="2977830"/>
            <a:ext cx="4969302"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Check products in Sales, we see that Chocolate Bar – 45g has 3 units, Oats Bar – 40g has 3 units</a:t>
            </a:r>
            <a:br>
              <a:rPr lang="en-US" sz="1500" dirty="0" smtClean="0"/>
            </a:br>
            <a:r>
              <a:rPr lang="en-US" sz="1500" dirty="0" smtClean="0"/>
              <a:t>2/ We preform Sales order via sales person</a:t>
            </a:r>
            <a:endParaRPr lang="en-US" sz="1500" dirty="0"/>
          </a:p>
        </p:txBody>
      </p:sp>
    </p:spTree>
    <p:extLst>
      <p:ext uri="{BB962C8B-B14F-4D97-AF65-F5344CB8AC3E}">
        <p14:creationId xmlns:p14="http://schemas.microsoft.com/office/powerpoint/2010/main" val="241879686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393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25475"/>
            <a:ext cx="12192000" cy="5607050"/>
          </a:xfrm>
          <a:prstGeom prst="rect">
            <a:avLst/>
          </a:prstGeom>
          <a:noFill/>
          <a:ln>
            <a:noFill/>
          </a:ln>
        </p:spPr>
      </p:pic>
      <p:sp>
        <p:nvSpPr>
          <p:cNvPr id="3" name="Rectangle 2"/>
          <p:cNvSpPr/>
          <p:nvPr/>
        </p:nvSpPr>
        <p:spPr>
          <a:xfrm>
            <a:off x="3451367" y="3303659"/>
            <a:ext cx="4969302"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Sales &gt; Quotation &gt; Create</a:t>
            </a:r>
            <a:endParaRPr lang="en-US" sz="1500" dirty="0"/>
          </a:p>
        </p:txBody>
      </p:sp>
    </p:spTree>
    <p:extLst>
      <p:ext uri="{BB962C8B-B14F-4D97-AF65-F5344CB8AC3E}">
        <p14:creationId xmlns:p14="http://schemas.microsoft.com/office/powerpoint/2010/main" val="18267541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395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04800"/>
            <a:ext cx="12192000" cy="6248400"/>
          </a:xfrm>
          <a:prstGeom prst="rect">
            <a:avLst/>
          </a:prstGeom>
          <a:noFill/>
          <a:ln>
            <a:noFill/>
          </a:ln>
        </p:spPr>
      </p:pic>
      <p:sp>
        <p:nvSpPr>
          <p:cNvPr id="3" name="Frame 2"/>
          <p:cNvSpPr/>
          <p:nvPr/>
        </p:nvSpPr>
        <p:spPr>
          <a:xfrm>
            <a:off x="1951629" y="1569493"/>
            <a:ext cx="3862317" cy="1965278"/>
          </a:xfrm>
          <a:prstGeom prst="frame">
            <a:avLst>
              <a:gd name="adj1" fmla="val 553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ame 3"/>
          <p:cNvSpPr/>
          <p:nvPr/>
        </p:nvSpPr>
        <p:spPr>
          <a:xfrm>
            <a:off x="2047164" y="3957851"/>
            <a:ext cx="8038532" cy="841613"/>
          </a:xfrm>
          <a:prstGeom prst="frame">
            <a:avLst>
              <a:gd name="adj1" fmla="val 1013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82787" y="457201"/>
            <a:ext cx="4969302"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Fill information for Customer</a:t>
            </a:r>
            <a:br>
              <a:rPr lang="en-US" sz="1500" dirty="0" smtClean="0"/>
            </a:br>
            <a:r>
              <a:rPr lang="en-US" sz="1500" dirty="0" smtClean="0"/>
              <a:t>2/ Choose the product you want to sales which is Chocolate Bar - 45g, quantity is 1 units</a:t>
            </a:r>
            <a:endParaRPr lang="en-US" sz="1500" dirty="0"/>
          </a:p>
        </p:txBody>
      </p:sp>
    </p:spTree>
    <p:extLst>
      <p:ext uri="{BB962C8B-B14F-4D97-AF65-F5344CB8AC3E}">
        <p14:creationId xmlns:p14="http://schemas.microsoft.com/office/powerpoint/2010/main" val="169787932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40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96863"/>
            <a:ext cx="12192000" cy="6264275"/>
          </a:xfrm>
          <a:prstGeom prst="rect">
            <a:avLst/>
          </a:prstGeom>
          <a:noFill/>
          <a:ln>
            <a:noFill/>
          </a:ln>
        </p:spPr>
      </p:pic>
      <p:sp>
        <p:nvSpPr>
          <p:cNvPr id="3" name="Rectangle 2"/>
          <p:cNvSpPr/>
          <p:nvPr/>
        </p:nvSpPr>
        <p:spPr>
          <a:xfrm>
            <a:off x="6096000" y="3276364"/>
            <a:ext cx="4969302"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Confirm sales will create Quotation to Sales Order</a:t>
            </a:r>
          </a:p>
          <a:p>
            <a:pPr algn="ctr"/>
            <a:r>
              <a:rPr lang="en-US" sz="1500" dirty="0" smtClean="0"/>
              <a:t>2/ Create Invoice will create the invoice for Register Payment</a:t>
            </a:r>
            <a:endParaRPr lang="en-US" sz="1500" dirty="0"/>
          </a:p>
        </p:txBody>
      </p:sp>
      <p:sp>
        <p:nvSpPr>
          <p:cNvPr id="4" name="Frame 3"/>
          <p:cNvSpPr/>
          <p:nvPr/>
        </p:nvSpPr>
        <p:spPr>
          <a:xfrm>
            <a:off x="9089409" y="892342"/>
            <a:ext cx="2925170" cy="567968"/>
          </a:xfrm>
          <a:prstGeom prst="frame">
            <a:avLst>
              <a:gd name="adj1" fmla="val 1730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229863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420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04800"/>
            <a:ext cx="12192000" cy="6248400"/>
          </a:xfrm>
          <a:prstGeom prst="rect">
            <a:avLst/>
          </a:prstGeom>
          <a:noFill/>
          <a:ln>
            <a:noFill/>
          </a:ln>
        </p:spPr>
      </p:pic>
      <p:sp>
        <p:nvSpPr>
          <p:cNvPr id="3" name="Frame 2"/>
          <p:cNvSpPr/>
          <p:nvPr/>
        </p:nvSpPr>
        <p:spPr>
          <a:xfrm>
            <a:off x="10235820" y="928047"/>
            <a:ext cx="1956179" cy="573207"/>
          </a:xfrm>
          <a:prstGeom prst="frame">
            <a:avLst>
              <a:gd name="adj1" fmla="val 1982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611349" y="477671"/>
            <a:ext cx="4969302"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From Invoice, we validate the invoice, the invoice will be as draft</a:t>
            </a:r>
            <a:endParaRPr lang="en-US" sz="1500" dirty="0"/>
          </a:p>
        </p:txBody>
      </p:sp>
    </p:spTree>
    <p:extLst>
      <p:ext uri="{BB962C8B-B14F-4D97-AF65-F5344CB8AC3E}">
        <p14:creationId xmlns:p14="http://schemas.microsoft.com/office/powerpoint/2010/main" val="7997873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394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3813" y="0"/>
            <a:ext cx="12144375" cy="6858000"/>
          </a:xfrm>
          <a:prstGeom prst="rect">
            <a:avLst/>
          </a:prstGeom>
          <a:noFill/>
          <a:ln>
            <a:noFill/>
          </a:ln>
        </p:spPr>
      </p:pic>
      <p:sp>
        <p:nvSpPr>
          <p:cNvPr id="3" name="Frame 2"/>
          <p:cNvSpPr/>
          <p:nvPr/>
        </p:nvSpPr>
        <p:spPr>
          <a:xfrm>
            <a:off x="942975" y="838199"/>
            <a:ext cx="819150" cy="419101"/>
          </a:xfrm>
          <a:prstGeom prst="frame">
            <a:avLst>
              <a:gd name="adj1" fmla="val 1829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rame 3"/>
          <p:cNvSpPr/>
          <p:nvPr/>
        </p:nvSpPr>
        <p:spPr>
          <a:xfrm>
            <a:off x="-38100" y="2524124"/>
            <a:ext cx="819150" cy="419101"/>
          </a:xfrm>
          <a:prstGeom prst="frame">
            <a:avLst>
              <a:gd name="adj1" fmla="val 1829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rame 4"/>
          <p:cNvSpPr/>
          <p:nvPr/>
        </p:nvSpPr>
        <p:spPr>
          <a:xfrm>
            <a:off x="1721168" y="1457324"/>
            <a:ext cx="819150" cy="419101"/>
          </a:xfrm>
          <a:prstGeom prst="frame">
            <a:avLst>
              <a:gd name="adj1" fmla="val 1829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ectangle 5"/>
          <p:cNvSpPr/>
          <p:nvPr/>
        </p:nvSpPr>
        <p:spPr>
          <a:xfrm>
            <a:off x="8591265" y="4145678"/>
            <a:ext cx="3398293" cy="84940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Go to tab Products</a:t>
            </a:r>
            <a:br>
              <a:rPr lang="en-US" dirty="0" smtClean="0"/>
            </a:br>
            <a:r>
              <a:rPr lang="en-US" dirty="0" smtClean="0"/>
              <a:t>2/ Under Purchase click Vendors</a:t>
            </a:r>
          </a:p>
          <a:p>
            <a:pPr algn="ctr"/>
            <a:r>
              <a:rPr lang="en-US" dirty="0" smtClean="0"/>
              <a:t>3/ Create Vendor</a:t>
            </a:r>
            <a:endParaRPr lang="en-US" dirty="0"/>
          </a:p>
        </p:txBody>
      </p:sp>
      <p:cxnSp>
        <p:nvCxnSpPr>
          <p:cNvPr id="8" name="Straight Arrow Connector 7"/>
          <p:cNvCxnSpPr>
            <a:stCxn id="6" idx="1"/>
          </p:cNvCxnSpPr>
          <p:nvPr/>
        </p:nvCxnSpPr>
        <p:spPr>
          <a:xfrm flipH="1" flipV="1">
            <a:off x="2540318" y="1876426"/>
            <a:ext cx="6050947" cy="269395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974418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421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85750"/>
            <a:ext cx="12192000" cy="6284913"/>
          </a:xfrm>
          <a:prstGeom prst="rect">
            <a:avLst/>
          </a:prstGeom>
          <a:noFill/>
          <a:ln>
            <a:noFill/>
          </a:ln>
        </p:spPr>
      </p:pic>
      <p:sp>
        <p:nvSpPr>
          <p:cNvPr id="3" name="Frame 2"/>
          <p:cNvSpPr/>
          <p:nvPr/>
        </p:nvSpPr>
        <p:spPr>
          <a:xfrm>
            <a:off x="10235820" y="928047"/>
            <a:ext cx="1956179" cy="573207"/>
          </a:xfrm>
          <a:prstGeom prst="frame">
            <a:avLst>
              <a:gd name="adj1" fmla="val 1982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185314" y="477671"/>
            <a:ext cx="4969302"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The draft invoice turn from Draft to Open</a:t>
            </a:r>
            <a:endParaRPr lang="en-US" sz="1500" dirty="0"/>
          </a:p>
        </p:txBody>
      </p:sp>
    </p:spTree>
    <p:extLst>
      <p:ext uri="{BB962C8B-B14F-4D97-AF65-F5344CB8AC3E}">
        <p14:creationId xmlns:p14="http://schemas.microsoft.com/office/powerpoint/2010/main" val="136637136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42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90513"/>
            <a:ext cx="12192000" cy="6275387"/>
          </a:xfrm>
          <a:prstGeom prst="rect">
            <a:avLst/>
          </a:prstGeom>
          <a:noFill/>
          <a:ln>
            <a:noFill/>
          </a:ln>
        </p:spPr>
      </p:pic>
      <p:sp>
        <p:nvSpPr>
          <p:cNvPr id="3" name="Rectangle 2"/>
          <p:cNvSpPr/>
          <p:nvPr/>
        </p:nvSpPr>
        <p:spPr>
          <a:xfrm>
            <a:off x="3038901" y="2375612"/>
            <a:ext cx="4969302"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Register Payment to turn the invoice into Paid status</a:t>
            </a:r>
            <a:endParaRPr lang="en-US" sz="1500" dirty="0"/>
          </a:p>
        </p:txBody>
      </p:sp>
    </p:spTree>
    <p:extLst>
      <p:ext uri="{BB962C8B-B14F-4D97-AF65-F5344CB8AC3E}">
        <p14:creationId xmlns:p14="http://schemas.microsoft.com/office/powerpoint/2010/main" val="394805349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424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77813"/>
            <a:ext cx="12192000" cy="6300787"/>
          </a:xfrm>
          <a:prstGeom prst="rect">
            <a:avLst/>
          </a:prstGeom>
          <a:noFill/>
          <a:ln>
            <a:noFill/>
          </a:ln>
        </p:spPr>
      </p:pic>
      <p:sp>
        <p:nvSpPr>
          <p:cNvPr id="3" name="Frame 2"/>
          <p:cNvSpPr/>
          <p:nvPr/>
        </p:nvSpPr>
        <p:spPr>
          <a:xfrm>
            <a:off x="10235820" y="928047"/>
            <a:ext cx="1956179" cy="573207"/>
          </a:xfrm>
          <a:prstGeom prst="frame">
            <a:avLst>
              <a:gd name="adj1" fmla="val 1982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953301" y="1050878"/>
            <a:ext cx="4969302"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Register Payment to turn the invoice into Paid status</a:t>
            </a:r>
            <a:endParaRPr lang="en-US" sz="1500" dirty="0"/>
          </a:p>
        </p:txBody>
      </p:sp>
    </p:spTree>
    <p:extLst>
      <p:ext uri="{BB962C8B-B14F-4D97-AF65-F5344CB8AC3E}">
        <p14:creationId xmlns:p14="http://schemas.microsoft.com/office/powerpoint/2010/main" val="426732202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430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00038"/>
            <a:ext cx="12192000" cy="6257925"/>
          </a:xfrm>
          <a:prstGeom prst="rect">
            <a:avLst/>
          </a:prstGeom>
          <a:noFill/>
          <a:ln>
            <a:noFill/>
          </a:ln>
        </p:spPr>
      </p:pic>
      <p:sp>
        <p:nvSpPr>
          <p:cNvPr id="3" name="Frame 2"/>
          <p:cNvSpPr/>
          <p:nvPr/>
        </p:nvSpPr>
        <p:spPr>
          <a:xfrm>
            <a:off x="0" y="1119117"/>
            <a:ext cx="3261816" cy="1037229"/>
          </a:xfrm>
          <a:prstGeom prst="frame">
            <a:avLst>
              <a:gd name="adj1" fmla="val 553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038901" y="2375612"/>
            <a:ext cx="4969302"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We check the quantity of Chocolate Bar – 45g is now reduced to 2 units</a:t>
            </a:r>
            <a:endParaRPr lang="en-US" sz="1500" dirty="0"/>
          </a:p>
        </p:txBody>
      </p:sp>
    </p:spTree>
    <p:extLst>
      <p:ext uri="{BB962C8B-B14F-4D97-AF65-F5344CB8AC3E}">
        <p14:creationId xmlns:p14="http://schemas.microsoft.com/office/powerpoint/2010/main" val="153942438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434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395538"/>
            <a:ext cx="12192000" cy="2066925"/>
          </a:xfrm>
          <a:prstGeom prst="rect">
            <a:avLst/>
          </a:prstGeom>
          <a:noFill/>
          <a:ln>
            <a:noFill/>
          </a:ln>
        </p:spPr>
      </p:pic>
      <p:sp>
        <p:nvSpPr>
          <p:cNvPr id="3" name="Frame 2"/>
          <p:cNvSpPr/>
          <p:nvPr/>
        </p:nvSpPr>
        <p:spPr>
          <a:xfrm>
            <a:off x="0" y="3111690"/>
            <a:ext cx="12192000" cy="1091820"/>
          </a:xfrm>
          <a:prstGeom prst="frame">
            <a:avLst>
              <a:gd name="adj1" fmla="val 553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902424" y="1402486"/>
            <a:ext cx="4969302"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Check the Journal Entries, we see that INV means there are sales and BNK means the customer banked</a:t>
            </a:r>
            <a:endParaRPr lang="en-US" sz="1500" dirty="0"/>
          </a:p>
        </p:txBody>
      </p:sp>
    </p:spTree>
    <p:extLst>
      <p:ext uri="{BB962C8B-B14F-4D97-AF65-F5344CB8AC3E}">
        <p14:creationId xmlns:p14="http://schemas.microsoft.com/office/powerpoint/2010/main" val="229096842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03873" y="2606723"/>
            <a:ext cx="6339749" cy="861774"/>
          </a:xfrm>
          <a:prstGeom prst="rect">
            <a:avLst/>
          </a:prstGeom>
          <a:noFill/>
        </p:spPr>
        <p:txBody>
          <a:bodyPr wrap="none" rtlCol="0">
            <a:spAutoFit/>
          </a:bodyPr>
          <a:lstStyle/>
          <a:p>
            <a:r>
              <a:rPr lang="en-US" sz="5000" dirty="0" smtClean="0">
                <a:latin typeface="Times New Roman" panose="02020603050405020304" pitchFamily="18" charset="0"/>
                <a:cs typeface="Times New Roman" panose="02020603050405020304" pitchFamily="18" charset="0"/>
              </a:rPr>
              <a:t>Sales Order via Website</a:t>
            </a:r>
            <a:endParaRPr lang="en-US" sz="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854131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475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27063"/>
            <a:ext cx="12192000" cy="5602287"/>
          </a:xfrm>
          <a:prstGeom prst="rect">
            <a:avLst/>
          </a:prstGeom>
          <a:noFill/>
          <a:ln>
            <a:noFill/>
          </a:ln>
        </p:spPr>
      </p:pic>
    </p:spTree>
    <p:extLst>
      <p:ext uri="{BB962C8B-B14F-4D97-AF65-F5344CB8AC3E}">
        <p14:creationId xmlns:p14="http://schemas.microsoft.com/office/powerpoint/2010/main" val="88397440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481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27063"/>
            <a:ext cx="12192000" cy="5603875"/>
          </a:xfrm>
          <a:prstGeom prst="rect">
            <a:avLst/>
          </a:prstGeom>
          <a:noFill/>
          <a:ln>
            <a:noFill/>
          </a:ln>
        </p:spPr>
      </p:pic>
      <p:sp>
        <p:nvSpPr>
          <p:cNvPr id="3" name="Rectangle 2"/>
          <p:cNvSpPr/>
          <p:nvPr/>
        </p:nvSpPr>
        <p:spPr>
          <a:xfrm>
            <a:off x="4212609" y="5064221"/>
            <a:ext cx="4969302"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Go to the product on website</a:t>
            </a:r>
            <a:endParaRPr lang="en-US" sz="1500" dirty="0"/>
          </a:p>
        </p:txBody>
      </p:sp>
    </p:spTree>
    <p:extLst>
      <p:ext uri="{BB962C8B-B14F-4D97-AF65-F5344CB8AC3E}">
        <p14:creationId xmlns:p14="http://schemas.microsoft.com/office/powerpoint/2010/main" val="315405572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483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27063"/>
            <a:ext cx="12192000" cy="5603875"/>
          </a:xfrm>
          <a:prstGeom prst="rect">
            <a:avLst/>
          </a:prstGeom>
          <a:noFill/>
          <a:ln>
            <a:noFill/>
          </a:ln>
        </p:spPr>
      </p:pic>
      <p:sp>
        <p:nvSpPr>
          <p:cNvPr id="3" name="Rectangle 2"/>
          <p:cNvSpPr/>
          <p:nvPr/>
        </p:nvSpPr>
        <p:spPr>
          <a:xfrm>
            <a:off x="254758" y="737880"/>
            <a:ext cx="4969302"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Next we move to the Review Order</a:t>
            </a:r>
            <a:endParaRPr lang="en-US" sz="1500" dirty="0"/>
          </a:p>
        </p:txBody>
      </p:sp>
    </p:spTree>
    <p:extLst>
      <p:ext uri="{BB962C8B-B14F-4D97-AF65-F5344CB8AC3E}">
        <p14:creationId xmlns:p14="http://schemas.microsoft.com/office/powerpoint/2010/main" val="241801083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491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776288" y="0"/>
            <a:ext cx="10637837" cy="6858000"/>
          </a:xfrm>
          <a:prstGeom prst="rect">
            <a:avLst/>
          </a:prstGeom>
          <a:noFill/>
          <a:ln>
            <a:noFill/>
          </a:ln>
        </p:spPr>
      </p:pic>
      <p:sp>
        <p:nvSpPr>
          <p:cNvPr id="3" name="Rectangle 2"/>
          <p:cNvSpPr/>
          <p:nvPr/>
        </p:nvSpPr>
        <p:spPr>
          <a:xfrm>
            <a:off x="776288" y="151027"/>
            <a:ext cx="4969302"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Our customer is not in the database, so we need to fill in our public customer information</a:t>
            </a:r>
            <a:endParaRPr lang="en-US" sz="1500" dirty="0"/>
          </a:p>
        </p:txBody>
      </p:sp>
    </p:spTree>
    <p:extLst>
      <p:ext uri="{BB962C8B-B14F-4D97-AF65-F5344CB8AC3E}">
        <p14:creationId xmlns:p14="http://schemas.microsoft.com/office/powerpoint/2010/main" val="145291134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420</TotalTime>
  <Words>2488</Words>
  <Application>Microsoft Office PowerPoint</Application>
  <PresentationFormat>Widescreen</PresentationFormat>
  <Paragraphs>346</Paragraphs>
  <Slides>145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145</vt:i4>
      </vt:variant>
    </vt:vector>
  </HeadingPairs>
  <TitlesOfParts>
    <vt:vector size="150"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Photo Album</dc:title>
  <dc:creator>Dell Vostro</dc:creator>
  <cp:lastModifiedBy>Dell Vostro</cp:lastModifiedBy>
  <cp:revision>53</cp:revision>
  <dcterms:created xsi:type="dcterms:W3CDTF">2022-11-04T16:06:48Z</dcterms:created>
  <dcterms:modified xsi:type="dcterms:W3CDTF">2022-11-05T06:44:07Z</dcterms:modified>
</cp:coreProperties>
</file>